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8"/>
  </p:notesMasterIdLst>
  <p:sldIdLst>
    <p:sldId id="256" r:id="rId2"/>
    <p:sldId id="258" r:id="rId3"/>
    <p:sldId id="271" r:id="rId4"/>
    <p:sldId id="273" r:id="rId5"/>
    <p:sldId id="274" r:id="rId6"/>
    <p:sldId id="277" r:id="rId7"/>
    <p:sldId id="278" r:id="rId8"/>
    <p:sldId id="279" r:id="rId9"/>
    <p:sldId id="282"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 id="313" r:id="rId24"/>
    <p:sldId id="348" r:id="rId25"/>
    <p:sldId id="501" r:id="rId26"/>
    <p:sldId id="349" r:id="rId27"/>
    <p:sldId id="350" r:id="rId28"/>
    <p:sldId id="523" r:id="rId29"/>
    <p:sldId id="355" r:id="rId30"/>
    <p:sldId id="365" r:id="rId31"/>
    <p:sldId id="366" r:id="rId32"/>
    <p:sldId id="502" r:id="rId33"/>
    <p:sldId id="503" r:id="rId34"/>
    <p:sldId id="504" r:id="rId35"/>
    <p:sldId id="312" r:id="rId36"/>
    <p:sldId id="311" r:id="rId37"/>
  </p:sldIdLst>
  <p:sldSz cx="9144000" cy="6858000" type="screen4x3"/>
  <p:notesSz cx="6858000" cy="9144000"/>
  <p:embeddedFontLst>
    <p:embeddedFont>
      <p:font typeface="Calibri" panose="020F0502020204030204" pitchFamily="34" charset="0"/>
      <p:regular r:id="rId39"/>
      <p:bold r:id="rId40"/>
      <p:italic r:id="rId41"/>
      <p:boldItalic r:id="rId42"/>
    </p:embeddedFont>
    <p:embeddedFont>
      <p:font typeface="Century Gothic" panose="020B0502020202020204" pitchFamily="3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147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 name="Google Shape;356;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95202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7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1" name="Google Shape;481;p7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9af9456314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g9af9456314_0_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4"/>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7"/>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mailto:julia.smith@abileneisd.org"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hyperlink" Target="http://www.socialsciencecollective.org/capitalism-monster-eats-children/" TargetMode="External"/><Relationship Id="rId4" Type="http://schemas.openxmlformats.org/officeDocument/2006/relationships/image" Target="../media/image14.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87"/>
        <p:cNvGrpSpPr/>
        <p:nvPr/>
      </p:nvGrpSpPr>
      <p:grpSpPr>
        <a:xfrm>
          <a:off x="0" y="0"/>
          <a:ext cx="0" cy="0"/>
          <a:chOff x="0" y="0"/>
          <a:chExt cx="0" cy="0"/>
        </a:xfrm>
      </p:grpSpPr>
      <p:sp>
        <p:nvSpPr>
          <p:cNvPr id="88" name="Google Shape;88;p13"/>
          <p:cNvSpPr/>
          <p:nvPr/>
        </p:nvSpPr>
        <p:spPr>
          <a:xfrm rot="10800000">
            <a:off x="17584" y="1812223"/>
            <a:ext cx="9126416" cy="2087602"/>
          </a:xfrm>
          <a:prstGeom prst="rtTriangl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89" name="Google Shape;89;p13"/>
          <p:cNvSpPr/>
          <p:nvPr/>
        </p:nvSpPr>
        <p:spPr>
          <a:xfrm>
            <a:off x="0" y="0"/>
            <a:ext cx="9144000" cy="1812223"/>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0" name="Google Shape;90;p13"/>
          <p:cNvSpPr txBox="1"/>
          <p:nvPr/>
        </p:nvSpPr>
        <p:spPr>
          <a:xfrm>
            <a:off x="2798700" y="361761"/>
            <a:ext cx="6233100" cy="1984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b="1" i="0" u="none" strike="noStrike" cap="none" dirty="0">
                <a:latin typeface="Calibri"/>
                <a:ea typeface="Calibri"/>
                <a:cs typeface="Calibri"/>
                <a:sym typeface="Calibri"/>
              </a:rPr>
              <a:t>The Functions of Behavior</a:t>
            </a:r>
            <a:endParaRPr sz="3200" b="1" i="0" u="none" strike="noStrike" cap="none" dirty="0">
              <a:latin typeface="Calibri"/>
              <a:ea typeface="Calibri"/>
              <a:cs typeface="Calibri"/>
              <a:sym typeface="Calibri"/>
            </a:endParaRPr>
          </a:p>
          <a:p>
            <a:pPr marL="0" marR="0" lvl="0" indent="0" algn="ctr" rtl="0">
              <a:spcBef>
                <a:spcPts val="0"/>
              </a:spcBef>
              <a:spcAft>
                <a:spcPts val="0"/>
              </a:spcAft>
              <a:buNone/>
            </a:pPr>
            <a:r>
              <a:rPr lang="en-US" sz="3200" b="1" dirty="0">
                <a:latin typeface="Calibri"/>
                <a:ea typeface="Calibri"/>
                <a:cs typeface="Calibri"/>
                <a:sym typeface="Calibri"/>
              </a:rPr>
              <a:t>and</a:t>
            </a:r>
            <a:endParaRPr sz="3200" b="1" dirty="0">
              <a:latin typeface="Calibri"/>
              <a:ea typeface="Calibri"/>
              <a:cs typeface="Calibri"/>
              <a:sym typeface="Calibri"/>
            </a:endParaRPr>
          </a:p>
          <a:p>
            <a:pPr marL="0" marR="0" lvl="0" indent="0" algn="ctr" rtl="0">
              <a:spcBef>
                <a:spcPts val="0"/>
              </a:spcBef>
              <a:spcAft>
                <a:spcPts val="0"/>
              </a:spcAft>
              <a:buNone/>
            </a:pPr>
            <a:r>
              <a:rPr lang="en-US" sz="3200" b="1" dirty="0">
                <a:latin typeface="Calibri"/>
                <a:ea typeface="Calibri"/>
                <a:cs typeface="Calibri"/>
                <a:sym typeface="Calibri"/>
              </a:rPr>
              <a:t>How It Can Help in Your Classroom</a:t>
            </a:r>
            <a:endParaRPr sz="3200" b="1" dirty="0">
              <a:latin typeface="Calibri"/>
              <a:ea typeface="Calibri"/>
              <a:cs typeface="Calibri"/>
              <a:sym typeface="Calibri"/>
            </a:endParaRPr>
          </a:p>
        </p:txBody>
      </p:sp>
      <p:sp>
        <p:nvSpPr>
          <p:cNvPr id="91" name="Google Shape;91;p13"/>
          <p:cNvSpPr txBox="1"/>
          <p:nvPr/>
        </p:nvSpPr>
        <p:spPr>
          <a:xfrm>
            <a:off x="549800" y="4142201"/>
            <a:ext cx="6233100" cy="724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700">
                <a:latin typeface="Calibri"/>
                <a:ea typeface="Calibri"/>
                <a:cs typeface="Calibri"/>
                <a:sym typeface="Calibri"/>
              </a:rPr>
              <a:t>by Julia Smith, M.Ed., BCBA, LBA</a:t>
            </a:r>
            <a:endParaRPr sz="270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0"/>
          <p:cNvSpPr txBox="1"/>
          <p:nvPr/>
        </p:nvSpPr>
        <p:spPr>
          <a:xfrm>
            <a:off x="786384" y="2613818"/>
            <a:ext cx="7772400" cy="107721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a:solidFill>
                  <a:schemeClr val="dk1"/>
                </a:solidFill>
                <a:latin typeface="Calibri"/>
                <a:ea typeface="Calibri"/>
                <a:cs typeface="Calibri"/>
                <a:sym typeface="Calibri"/>
              </a:rPr>
              <a:t>Why do students engage in challenging behavior?</a:t>
            </a:r>
            <a:endParaRPr/>
          </a:p>
        </p:txBody>
      </p:sp>
      <p:sp>
        <p:nvSpPr>
          <p:cNvPr id="283" name="Google Shape;283;p40"/>
          <p:cNvSpPr/>
          <p:nvPr/>
        </p:nvSpPr>
        <p:spPr>
          <a:xfrm>
            <a:off x="3511552" y="1548613"/>
            <a:ext cx="1930337"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u="sng">
                <a:solidFill>
                  <a:schemeClr val="dk1"/>
                </a:solidFill>
                <a:latin typeface="Calibri"/>
                <a:ea typeface="Calibri"/>
                <a:cs typeface="Calibri"/>
                <a:sym typeface="Calibri"/>
              </a:rPr>
              <a:t>Discussion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1"/>
          <p:cNvSpPr txBox="1"/>
          <p:nvPr/>
        </p:nvSpPr>
        <p:spPr>
          <a:xfrm>
            <a:off x="786384" y="2613818"/>
            <a:ext cx="7772400" cy="107721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a:solidFill>
                  <a:schemeClr val="dk1"/>
                </a:solidFill>
                <a:latin typeface="Calibri"/>
                <a:ea typeface="Calibri"/>
                <a:cs typeface="Calibri"/>
                <a:sym typeface="Calibri"/>
              </a:rPr>
              <a:t>Now, let’s get personal…</a:t>
            </a:r>
            <a:endParaRPr/>
          </a:p>
          <a:p>
            <a:pPr marL="0" marR="0" lvl="0" indent="0" algn="ctr" rtl="0">
              <a:spcBef>
                <a:spcPts val="0"/>
              </a:spcBef>
              <a:spcAft>
                <a:spcPts val="0"/>
              </a:spcAft>
              <a:buNone/>
            </a:pPr>
            <a:r>
              <a:rPr lang="en-US" sz="3200">
                <a:solidFill>
                  <a:schemeClr val="dk1"/>
                </a:solidFill>
                <a:latin typeface="Calibri"/>
                <a:ea typeface="Calibri"/>
                <a:cs typeface="Calibri"/>
                <a:sym typeface="Calibri"/>
              </a:rPr>
              <a:t>Why do you and I behave the way we do?</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2"/>
          <p:cNvSpPr txBox="1"/>
          <p:nvPr/>
        </p:nvSpPr>
        <p:spPr>
          <a:xfrm>
            <a:off x="795909" y="2206104"/>
            <a:ext cx="7772400" cy="3539430"/>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It works for us!!</a:t>
            </a:r>
            <a:endParaRPr/>
          </a:p>
          <a:p>
            <a:pPr marL="457200" marR="0" lvl="0" indent="-4572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We have learned through our experiences and through conditioning what is effective in getting our needs and desires met.</a:t>
            </a:r>
            <a:endParaRPr/>
          </a:p>
          <a:p>
            <a:pPr marL="457200" marR="0" lvl="0" indent="-4572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We also do what we are motivated to do, what we find enjoyable, and what is reinforcing to us.</a:t>
            </a:r>
            <a:endParaRPr/>
          </a:p>
        </p:txBody>
      </p:sp>
      <p:sp>
        <p:nvSpPr>
          <p:cNvPr id="294" name="Google Shape;294;p42"/>
          <p:cNvSpPr/>
          <p:nvPr/>
        </p:nvSpPr>
        <p:spPr>
          <a:xfrm>
            <a:off x="3511552" y="1208819"/>
            <a:ext cx="2216504"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u="sng">
                <a:solidFill>
                  <a:schemeClr val="dk1"/>
                </a:solidFill>
                <a:latin typeface="Calibri"/>
                <a:ea typeface="Calibri"/>
                <a:cs typeface="Calibri"/>
                <a:sym typeface="Calibri"/>
              </a:rPr>
              <a:t>The answer:</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3"/>
          <p:cNvSpPr/>
          <p:nvPr/>
        </p:nvSpPr>
        <p:spPr>
          <a:xfrm>
            <a:off x="0" y="-1"/>
            <a:ext cx="9144000" cy="968188"/>
          </a:xfrm>
          <a:prstGeom prst="rect">
            <a:avLst/>
          </a:prstGeom>
          <a:solidFill>
            <a:srgbClr val="1E4C77"/>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0" name="Google Shape;300;p43"/>
          <p:cNvSpPr txBox="1">
            <a:spLocks noGrp="1"/>
          </p:cNvSpPr>
          <p:nvPr>
            <p:ph type="title"/>
          </p:nvPr>
        </p:nvSpPr>
        <p:spPr>
          <a:xfrm>
            <a:off x="169332" y="75296"/>
            <a:ext cx="8827911" cy="892891"/>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lt1"/>
              </a:buClr>
              <a:buSzPts val="3200"/>
              <a:buFont typeface="Calibri"/>
              <a:buNone/>
            </a:pPr>
            <a:r>
              <a:rPr lang="en-US" sz="3200">
                <a:solidFill>
                  <a:schemeClr val="lt1"/>
                </a:solidFill>
                <a:latin typeface="Calibri"/>
                <a:ea typeface="Calibri"/>
                <a:cs typeface="Calibri"/>
                <a:sym typeface="Calibri"/>
              </a:rPr>
              <a:t>The Functions of Behavior</a:t>
            </a:r>
            <a:endParaRPr/>
          </a:p>
        </p:txBody>
      </p:sp>
      <p:sp>
        <p:nvSpPr>
          <p:cNvPr id="301" name="Google Shape;301;p43"/>
          <p:cNvSpPr txBox="1"/>
          <p:nvPr/>
        </p:nvSpPr>
        <p:spPr>
          <a:xfrm>
            <a:off x="507618" y="2812150"/>
            <a:ext cx="8151337" cy="132343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a:solidFill>
                  <a:schemeClr val="dk1"/>
                </a:solidFill>
                <a:latin typeface="Calibri"/>
                <a:ea typeface="Calibri"/>
                <a:cs typeface="Calibri"/>
                <a:sym typeface="Calibri"/>
              </a:rPr>
              <a:t>All behavior serves a purpose</a:t>
            </a:r>
            <a:endParaRPr/>
          </a:p>
          <a:p>
            <a:pPr marL="0" marR="0" lvl="0" indent="0" algn="ctr" rtl="0">
              <a:spcBef>
                <a:spcPts val="0"/>
              </a:spcBef>
              <a:spcAft>
                <a:spcPts val="0"/>
              </a:spcAft>
              <a:buNone/>
            </a:pPr>
            <a:r>
              <a:rPr lang="en-US" sz="4000">
                <a:solidFill>
                  <a:schemeClr val="dk1"/>
                </a:solidFill>
                <a:latin typeface="Calibri"/>
                <a:ea typeface="Calibri"/>
                <a:cs typeface="Calibri"/>
                <a:sym typeface="Calibri"/>
              </a:rPr>
              <a:t>for the person who does it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4"/>
          <p:cNvSpPr/>
          <p:nvPr/>
        </p:nvSpPr>
        <p:spPr>
          <a:xfrm>
            <a:off x="0" y="-1"/>
            <a:ext cx="9144000" cy="968188"/>
          </a:xfrm>
          <a:prstGeom prst="rect">
            <a:avLst/>
          </a:prstGeom>
          <a:solidFill>
            <a:srgbClr val="1E4C77"/>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7" name="Google Shape;307;p44"/>
          <p:cNvSpPr txBox="1">
            <a:spLocks noGrp="1"/>
          </p:cNvSpPr>
          <p:nvPr>
            <p:ph type="title"/>
          </p:nvPr>
        </p:nvSpPr>
        <p:spPr>
          <a:xfrm>
            <a:off x="169332" y="75296"/>
            <a:ext cx="8827911" cy="892891"/>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lt1"/>
              </a:buClr>
              <a:buSzPts val="3200"/>
              <a:buFont typeface="Calibri"/>
              <a:buNone/>
            </a:pPr>
            <a:r>
              <a:rPr lang="en-US" sz="3200">
                <a:solidFill>
                  <a:schemeClr val="lt1"/>
                </a:solidFill>
                <a:latin typeface="Calibri"/>
                <a:ea typeface="Calibri"/>
                <a:cs typeface="Calibri"/>
                <a:sym typeface="Calibri"/>
              </a:rPr>
              <a:t>The Functions of Behavior</a:t>
            </a:r>
            <a:endParaRPr/>
          </a:p>
        </p:txBody>
      </p:sp>
      <p:sp>
        <p:nvSpPr>
          <p:cNvPr id="308" name="Google Shape;308;p44"/>
          <p:cNvSpPr txBox="1"/>
          <p:nvPr/>
        </p:nvSpPr>
        <p:spPr>
          <a:xfrm>
            <a:off x="624604" y="1816765"/>
            <a:ext cx="7917366" cy="3108543"/>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Behavior is repeated because the consequences are desirable</a:t>
            </a:r>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We engage in behavior in ways that get us what we want, or help us avoid or escape things we don’t want</a:t>
            </a:r>
            <a:endParaRPr/>
          </a:p>
          <a:p>
            <a:pPr marL="0" marR="0" lvl="0" indent="0" algn="l" rtl="0">
              <a:spcBef>
                <a:spcPts val="0"/>
              </a:spcBef>
              <a:spcAft>
                <a:spcPts val="0"/>
              </a:spcAft>
              <a:buNone/>
            </a:pPr>
            <a:endParaRPr sz="2800">
              <a:solidFill>
                <a:schemeClr val="dk1"/>
              </a:solidFill>
              <a:latin typeface="Century Gothic"/>
              <a:ea typeface="Century Gothic"/>
              <a:cs typeface="Century Gothic"/>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5"/>
          <p:cNvSpPr/>
          <p:nvPr/>
        </p:nvSpPr>
        <p:spPr>
          <a:xfrm>
            <a:off x="0" y="-1"/>
            <a:ext cx="9144000" cy="968188"/>
          </a:xfrm>
          <a:prstGeom prst="rect">
            <a:avLst/>
          </a:prstGeom>
          <a:solidFill>
            <a:srgbClr val="1E4C77"/>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4" name="Google Shape;314;p45"/>
          <p:cNvSpPr txBox="1">
            <a:spLocks noGrp="1"/>
          </p:cNvSpPr>
          <p:nvPr>
            <p:ph type="title"/>
          </p:nvPr>
        </p:nvSpPr>
        <p:spPr>
          <a:xfrm>
            <a:off x="169332" y="75296"/>
            <a:ext cx="8827911" cy="892891"/>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lt1"/>
              </a:buClr>
              <a:buSzPts val="3200"/>
              <a:buFont typeface="Calibri"/>
              <a:buNone/>
            </a:pPr>
            <a:r>
              <a:rPr lang="en-US" sz="3200">
                <a:solidFill>
                  <a:schemeClr val="lt1"/>
                </a:solidFill>
                <a:latin typeface="Calibri"/>
                <a:ea typeface="Calibri"/>
                <a:cs typeface="Calibri"/>
                <a:sym typeface="Calibri"/>
              </a:rPr>
              <a:t>The 4 Functions of Behavior</a:t>
            </a:r>
            <a:endParaRPr/>
          </a:p>
        </p:txBody>
      </p:sp>
      <p:sp>
        <p:nvSpPr>
          <p:cNvPr id="315" name="Google Shape;315;p45"/>
          <p:cNvSpPr txBox="1"/>
          <p:nvPr/>
        </p:nvSpPr>
        <p:spPr>
          <a:xfrm>
            <a:off x="557559" y="1964424"/>
            <a:ext cx="6879051" cy="2262343"/>
          </a:xfrm>
          <a:prstGeom prst="rect">
            <a:avLst/>
          </a:prstGeom>
          <a:noFill/>
          <a:ln>
            <a:noFill/>
          </a:ln>
        </p:spPr>
        <p:txBody>
          <a:bodyPr spcFirstLastPara="1" wrap="square" lIns="91425" tIns="45700" rIns="91425" bIns="45700" anchor="t" anchorCtr="0">
            <a:noAutofit/>
          </a:bodyPr>
          <a:lstStyle/>
          <a:p>
            <a:pPr marL="514350" marR="0" lvl="0" indent="-514350" algn="l" rtl="0">
              <a:spcBef>
                <a:spcPts val="0"/>
              </a:spcBef>
              <a:spcAft>
                <a:spcPts val="0"/>
              </a:spcAft>
              <a:buClr>
                <a:schemeClr val="dk1"/>
              </a:buClr>
              <a:buSzPts val="2400"/>
              <a:buAutoNum type="arabicPeriod"/>
            </a:pPr>
            <a:r>
              <a:rPr lang="en-US" sz="3200" dirty="0">
                <a:solidFill>
                  <a:schemeClr val="dk1"/>
                </a:solidFill>
                <a:latin typeface="Calibri"/>
                <a:ea typeface="Calibri"/>
                <a:cs typeface="Calibri"/>
                <a:sym typeface="Calibri"/>
              </a:rPr>
              <a:t>To get attention</a:t>
            </a:r>
            <a:endParaRPr lang="en-US" sz="3200" dirty="0">
              <a:ea typeface="Calibri"/>
            </a:endParaRPr>
          </a:p>
          <a:p>
            <a:pPr marL="514350" marR="0" lvl="0" indent="-514350" algn="l" rtl="0">
              <a:spcBef>
                <a:spcPts val="0"/>
              </a:spcBef>
              <a:spcAft>
                <a:spcPts val="0"/>
              </a:spcAft>
              <a:buClr>
                <a:schemeClr val="dk1"/>
              </a:buClr>
              <a:buSzPts val="2400"/>
              <a:buAutoNum type="arabicPeriod"/>
            </a:pPr>
            <a:r>
              <a:rPr lang="en-US" sz="3200" dirty="0">
                <a:solidFill>
                  <a:schemeClr val="dk1"/>
                </a:solidFill>
                <a:latin typeface="Calibri"/>
                <a:ea typeface="Calibri"/>
                <a:cs typeface="Calibri"/>
                <a:sym typeface="Calibri"/>
              </a:rPr>
              <a:t>To get access to an item or activity</a:t>
            </a:r>
            <a:endParaRPr lang="en-US" sz="3200" dirty="0">
              <a:ea typeface="Calibri"/>
            </a:endParaRPr>
          </a:p>
          <a:p>
            <a:pPr marL="514350" marR="0" lvl="0" indent="-514350" algn="l" rtl="0">
              <a:spcBef>
                <a:spcPts val="0"/>
              </a:spcBef>
              <a:spcAft>
                <a:spcPts val="0"/>
              </a:spcAft>
              <a:buClr>
                <a:schemeClr val="dk1"/>
              </a:buClr>
              <a:buSzPts val="2400"/>
              <a:buAutoNum type="arabicPeriod"/>
            </a:pPr>
            <a:r>
              <a:rPr lang="en-US" sz="3200" dirty="0">
                <a:solidFill>
                  <a:schemeClr val="dk1"/>
                </a:solidFill>
                <a:latin typeface="Calibri"/>
                <a:ea typeface="Calibri"/>
                <a:cs typeface="Calibri"/>
                <a:sym typeface="Calibri"/>
              </a:rPr>
              <a:t>To escape or avoid  something</a:t>
            </a:r>
          </a:p>
          <a:p>
            <a:pPr marL="514350" marR="0" lvl="0" indent="-514350" algn="l" rtl="0">
              <a:spcBef>
                <a:spcPts val="0"/>
              </a:spcBef>
              <a:spcAft>
                <a:spcPts val="0"/>
              </a:spcAft>
              <a:buClr>
                <a:schemeClr val="dk1"/>
              </a:buClr>
              <a:buSzPts val="2400"/>
              <a:buAutoNum type="arabicPeriod"/>
            </a:pPr>
            <a:r>
              <a:rPr lang="en-US" sz="3200" dirty="0">
                <a:solidFill>
                  <a:schemeClr val="dk1"/>
                </a:solidFill>
                <a:latin typeface="Calibri"/>
                <a:ea typeface="Calibri"/>
                <a:cs typeface="Calibri"/>
                <a:sym typeface="Calibri"/>
              </a:rPr>
              <a:t>Sensory Stimulation</a:t>
            </a:r>
            <a:endParaRPr sz="3200" dirty="0"/>
          </a:p>
        </p:txBody>
      </p:sp>
      <p:pic>
        <p:nvPicPr>
          <p:cNvPr id="3" name="Picture 2" descr="A picture containing diagram&#10;&#10;Description automatically generated">
            <a:extLst>
              <a:ext uri="{FF2B5EF4-FFF2-40B4-BE49-F238E27FC236}">
                <a16:creationId xmlns:a16="http://schemas.microsoft.com/office/drawing/2014/main" id="{EFEC6DEB-3306-48A8-B34E-78A84FECF62A}"/>
              </a:ext>
            </a:extLst>
          </p:cNvPr>
          <p:cNvPicPr>
            <a:picLocks noChangeAspect="1"/>
          </p:cNvPicPr>
          <p:nvPr/>
        </p:nvPicPr>
        <p:blipFill>
          <a:blip r:embed="rId3"/>
          <a:stretch>
            <a:fillRect/>
          </a:stretch>
        </p:blipFill>
        <p:spPr>
          <a:xfrm>
            <a:off x="4571999" y="3734502"/>
            <a:ext cx="3681183" cy="258232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6"/>
          <p:cNvSpPr/>
          <p:nvPr/>
        </p:nvSpPr>
        <p:spPr>
          <a:xfrm>
            <a:off x="0" y="-1"/>
            <a:ext cx="9144000" cy="968188"/>
          </a:xfrm>
          <a:prstGeom prst="rect">
            <a:avLst/>
          </a:prstGeom>
          <a:solidFill>
            <a:srgbClr val="1E4C77"/>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1" name="Google Shape;321;p46"/>
          <p:cNvSpPr txBox="1">
            <a:spLocks noGrp="1"/>
          </p:cNvSpPr>
          <p:nvPr>
            <p:ph type="title"/>
          </p:nvPr>
        </p:nvSpPr>
        <p:spPr>
          <a:xfrm>
            <a:off x="169332" y="75296"/>
            <a:ext cx="8827911" cy="892891"/>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lt1"/>
              </a:buClr>
              <a:buSzPts val="3200"/>
              <a:buFont typeface="Calibri"/>
              <a:buNone/>
            </a:pPr>
            <a:r>
              <a:rPr lang="en-US" sz="3200">
                <a:solidFill>
                  <a:schemeClr val="lt1"/>
                </a:solidFill>
                <a:latin typeface="Calibri"/>
                <a:ea typeface="Calibri"/>
                <a:cs typeface="Calibri"/>
                <a:sym typeface="Calibri"/>
              </a:rPr>
              <a:t>The 4 Functions of Behavior</a:t>
            </a:r>
            <a:endParaRPr/>
          </a:p>
        </p:txBody>
      </p:sp>
      <p:pic>
        <p:nvPicPr>
          <p:cNvPr id="322" name="Google Shape;322;p46"/>
          <p:cNvPicPr preferRelativeResize="0"/>
          <p:nvPr/>
        </p:nvPicPr>
        <p:blipFill rotWithShape="1">
          <a:blip r:embed="rId3">
            <a:alphaModFix/>
          </a:blip>
          <a:srcRect/>
          <a:stretch/>
        </p:blipFill>
        <p:spPr>
          <a:xfrm>
            <a:off x="2314575" y="1639021"/>
            <a:ext cx="4705350" cy="373100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7"/>
          <p:cNvSpPr/>
          <p:nvPr/>
        </p:nvSpPr>
        <p:spPr>
          <a:xfrm>
            <a:off x="0" y="-1"/>
            <a:ext cx="9144000" cy="968188"/>
          </a:xfrm>
          <a:prstGeom prst="rect">
            <a:avLst/>
          </a:prstGeom>
          <a:solidFill>
            <a:srgbClr val="1E4C77"/>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8" name="Google Shape;328;p47"/>
          <p:cNvSpPr txBox="1">
            <a:spLocks noGrp="1"/>
          </p:cNvSpPr>
          <p:nvPr>
            <p:ph type="title"/>
          </p:nvPr>
        </p:nvSpPr>
        <p:spPr>
          <a:xfrm>
            <a:off x="169332" y="75296"/>
            <a:ext cx="8827911" cy="892891"/>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lt1"/>
              </a:buClr>
              <a:buSzPts val="3200"/>
              <a:buFont typeface="Calibri"/>
              <a:buNone/>
            </a:pPr>
            <a:r>
              <a:rPr lang="en-US" sz="3200">
                <a:solidFill>
                  <a:schemeClr val="lt1"/>
                </a:solidFill>
                <a:latin typeface="Calibri"/>
                <a:ea typeface="Calibri"/>
                <a:cs typeface="Calibri"/>
                <a:sym typeface="Calibri"/>
              </a:rPr>
              <a:t>The Functions of Behavior</a:t>
            </a:r>
            <a:endParaRPr/>
          </a:p>
        </p:txBody>
      </p:sp>
      <p:pic>
        <p:nvPicPr>
          <p:cNvPr id="329" name="Google Shape;329;p47"/>
          <p:cNvPicPr preferRelativeResize="0">
            <a:picLocks noGrp="1"/>
          </p:cNvPicPr>
          <p:nvPr>
            <p:ph type="body" idx="1"/>
          </p:nvPr>
        </p:nvPicPr>
        <p:blipFill rotWithShape="1">
          <a:blip r:embed="rId3">
            <a:alphaModFix/>
          </a:blip>
          <a:srcRect/>
          <a:stretch/>
        </p:blipFill>
        <p:spPr>
          <a:xfrm>
            <a:off x="1492250" y="1615440"/>
            <a:ext cx="6159500" cy="425275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8"/>
          <p:cNvSpPr/>
          <p:nvPr/>
        </p:nvSpPr>
        <p:spPr>
          <a:xfrm>
            <a:off x="0" y="-1"/>
            <a:ext cx="9144000" cy="968188"/>
          </a:xfrm>
          <a:prstGeom prst="rect">
            <a:avLst/>
          </a:prstGeom>
          <a:solidFill>
            <a:srgbClr val="1E4C77"/>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5" name="Google Shape;335;p48"/>
          <p:cNvSpPr txBox="1">
            <a:spLocks noGrp="1"/>
          </p:cNvSpPr>
          <p:nvPr>
            <p:ph type="title"/>
          </p:nvPr>
        </p:nvSpPr>
        <p:spPr>
          <a:xfrm>
            <a:off x="169332" y="75296"/>
            <a:ext cx="8827911" cy="892891"/>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lt1"/>
              </a:buClr>
              <a:buSzPts val="3200"/>
              <a:buFont typeface="Calibri"/>
              <a:buNone/>
            </a:pPr>
            <a:r>
              <a:rPr lang="en-US" sz="3200">
                <a:solidFill>
                  <a:schemeClr val="lt1"/>
                </a:solidFill>
                <a:latin typeface="Calibri"/>
                <a:ea typeface="Calibri"/>
                <a:cs typeface="Calibri"/>
                <a:sym typeface="Calibri"/>
              </a:rPr>
              <a:t>Attention</a:t>
            </a:r>
            <a:endParaRPr/>
          </a:p>
        </p:txBody>
      </p:sp>
      <p:sp>
        <p:nvSpPr>
          <p:cNvPr id="336" name="Google Shape;336;p4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590"/>
              <a:buNone/>
            </a:pPr>
            <a:r>
              <a:rPr lang="en-US" sz="2590"/>
              <a:t>Behavior that results in immediate attention from others</a:t>
            </a:r>
            <a:endParaRPr/>
          </a:p>
          <a:p>
            <a:pPr marL="685800" lvl="1" indent="-228600" algn="l" rtl="0">
              <a:lnSpc>
                <a:spcPct val="90000"/>
              </a:lnSpc>
              <a:spcBef>
                <a:spcPts val="500"/>
              </a:spcBef>
              <a:spcAft>
                <a:spcPts val="0"/>
              </a:spcAft>
              <a:buClr>
                <a:schemeClr val="dk1"/>
              </a:buClr>
              <a:buSzPts val="2220"/>
              <a:buChar char="•"/>
            </a:pPr>
            <a:r>
              <a:rPr lang="en-US" sz="2220"/>
              <a:t>This can be “positive” or “negative” attention</a:t>
            </a:r>
            <a:endParaRPr/>
          </a:p>
          <a:p>
            <a:pPr marL="228600" lvl="0" indent="-64135" algn="l" rtl="0">
              <a:lnSpc>
                <a:spcPct val="90000"/>
              </a:lnSpc>
              <a:spcBef>
                <a:spcPts val="1000"/>
              </a:spcBef>
              <a:spcAft>
                <a:spcPts val="0"/>
              </a:spcAft>
              <a:buClr>
                <a:schemeClr val="dk1"/>
              </a:buClr>
              <a:buSzPts val="2590"/>
              <a:buNone/>
            </a:pPr>
            <a:endParaRPr sz="2590"/>
          </a:p>
          <a:p>
            <a:pPr marL="0" lvl="0" indent="0" algn="l" rtl="0">
              <a:lnSpc>
                <a:spcPct val="90000"/>
              </a:lnSpc>
              <a:spcBef>
                <a:spcPts val="1000"/>
              </a:spcBef>
              <a:spcAft>
                <a:spcPts val="0"/>
              </a:spcAft>
              <a:buClr>
                <a:schemeClr val="dk1"/>
              </a:buClr>
              <a:buSzPts val="2590"/>
              <a:buNone/>
            </a:pPr>
            <a:endParaRPr sz="2590"/>
          </a:p>
          <a:p>
            <a:pPr marL="0" lvl="0" indent="0" algn="l" rtl="0">
              <a:lnSpc>
                <a:spcPct val="90000"/>
              </a:lnSpc>
              <a:spcBef>
                <a:spcPts val="1000"/>
              </a:spcBef>
              <a:spcAft>
                <a:spcPts val="0"/>
              </a:spcAft>
              <a:buClr>
                <a:schemeClr val="dk1"/>
              </a:buClr>
              <a:buSzPts val="2590"/>
              <a:buNone/>
            </a:pPr>
            <a:r>
              <a:rPr lang="en-US" sz="2590"/>
              <a:t>Examples:</a:t>
            </a:r>
            <a:endParaRPr/>
          </a:p>
          <a:p>
            <a:pPr marL="685800" lvl="1" indent="-228600" algn="l" rtl="0">
              <a:lnSpc>
                <a:spcPct val="90000"/>
              </a:lnSpc>
              <a:spcBef>
                <a:spcPts val="500"/>
              </a:spcBef>
              <a:spcAft>
                <a:spcPts val="0"/>
              </a:spcAft>
              <a:buClr>
                <a:schemeClr val="dk1"/>
              </a:buClr>
              <a:buSzPts val="2220"/>
              <a:buChar char="•"/>
            </a:pPr>
            <a:r>
              <a:rPr lang="en-US" sz="2220"/>
              <a:t>Saying “Excuse me?” and Mom looks at you</a:t>
            </a:r>
            <a:endParaRPr/>
          </a:p>
          <a:p>
            <a:pPr marL="685800" lvl="1" indent="-228600" algn="l" rtl="0">
              <a:lnSpc>
                <a:spcPct val="90000"/>
              </a:lnSpc>
              <a:spcBef>
                <a:spcPts val="500"/>
              </a:spcBef>
              <a:spcAft>
                <a:spcPts val="0"/>
              </a:spcAft>
              <a:buClr>
                <a:schemeClr val="dk1"/>
              </a:buClr>
              <a:buSzPts val="2220"/>
              <a:buChar char="•"/>
            </a:pPr>
            <a:r>
              <a:rPr lang="en-US" sz="2220"/>
              <a:t>Taking your sister’s toy and she chases you</a:t>
            </a:r>
            <a:endParaRPr/>
          </a:p>
          <a:p>
            <a:pPr marL="685800" lvl="1" indent="-228600" algn="l" rtl="0">
              <a:lnSpc>
                <a:spcPct val="90000"/>
              </a:lnSpc>
              <a:spcBef>
                <a:spcPts val="500"/>
              </a:spcBef>
              <a:spcAft>
                <a:spcPts val="0"/>
              </a:spcAft>
              <a:buClr>
                <a:schemeClr val="dk1"/>
              </a:buClr>
              <a:buSzPts val="2220"/>
              <a:buChar char="•"/>
            </a:pPr>
            <a:r>
              <a:rPr lang="en-US" sz="2220"/>
              <a:t>Throwing papers and your teacher yells at you</a:t>
            </a:r>
            <a:endParaRPr/>
          </a:p>
          <a:p>
            <a:pPr marL="685800" lvl="1" indent="-228600" algn="l" rtl="0">
              <a:lnSpc>
                <a:spcPct val="90000"/>
              </a:lnSpc>
              <a:spcBef>
                <a:spcPts val="500"/>
              </a:spcBef>
              <a:spcAft>
                <a:spcPts val="0"/>
              </a:spcAft>
              <a:buClr>
                <a:schemeClr val="dk1"/>
              </a:buClr>
              <a:buSzPts val="2220"/>
              <a:buChar char="•"/>
            </a:pPr>
            <a:r>
              <a:rPr lang="en-US" sz="2220"/>
              <a:t>Crying and mom cuddles you</a:t>
            </a:r>
            <a:endParaRPr/>
          </a:p>
          <a:p>
            <a:pPr marL="685800" lvl="1" indent="-228600" algn="l" rtl="0">
              <a:lnSpc>
                <a:spcPct val="90000"/>
              </a:lnSpc>
              <a:spcBef>
                <a:spcPts val="500"/>
              </a:spcBef>
              <a:spcAft>
                <a:spcPts val="0"/>
              </a:spcAft>
              <a:buClr>
                <a:schemeClr val="dk1"/>
              </a:buClr>
              <a:buSzPts val="2220"/>
              <a:buChar char="•"/>
            </a:pPr>
            <a:r>
              <a:rPr lang="en-US" sz="2220"/>
              <a:t>Running away, and turning to see if teacher is following you</a:t>
            </a:r>
            <a:endParaRPr/>
          </a:p>
          <a:p>
            <a:pPr marL="228600" lvl="0" indent="-64135" algn="l" rtl="0">
              <a:lnSpc>
                <a:spcPct val="90000"/>
              </a:lnSpc>
              <a:spcBef>
                <a:spcPts val="1000"/>
              </a:spcBef>
              <a:spcAft>
                <a:spcPts val="0"/>
              </a:spcAft>
              <a:buClr>
                <a:schemeClr val="dk1"/>
              </a:buClr>
              <a:buSzPts val="2590"/>
              <a:buNone/>
            </a:pPr>
            <a:endParaRPr sz="2590"/>
          </a:p>
          <a:p>
            <a:pPr marL="228600" lvl="0" indent="-64135" algn="l" rtl="0">
              <a:lnSpc>
                <a:spcPct val="90000"/>
              </a:lnSpc>
              <a:spcBef>
                <a:spcPts val="1000"/>
              </a:spcBef>
              <a:spcAft>
                <a:spcPts val="0"/>
              </a:spcAft>
              <a:buClr>
                <a:schemeClr val="dk1"/>
              </a:buClr>
              <a:buSzPts val="2590"/>
              <a:buNone/>
            </a:pPr>
            <a:endParaRPr sz="2590"/>
          </a:p>
        </p:txBody>
      </p:sp>
      <p:pic>
        <p:nvPicPr>
          <p:cNvPr id="337" name="Google Shape;337;p48"/>
          <p:cNvPicPr preferRelativeResize="0"/>
          <p:nvPr/>
        </p:nvPicPr>
        <p:blipFill rotWithShape="1">
          <a:blip r:embed="rId3">
            <a:alphaModFix/>
          </a:blip>
          <a:srcRect/>
          <a:stretch/>
        </p:blipFill>
        <p:spPr>
          <a:xfrm>
            <a:off x="6293212" y="2626804"/>
            <a:ext cx="2704031" cy="160439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9"/>
          <p:cNvSpPr/>
          <p:nvPr/>
        </p:nvSpPr>
        <p:spPr>
          <a:xfrm>
            <a:off x="0" y="-1"/>
            <a:ext cx="9144000" cy="968188"/>
          </a:xfrm>
          <a:prstGeom prst="rect">
            <a:avLst/>
          </a:prstGeom>
          <a:solidFill>
            <a:srgbClr val="1E4C77"/>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3" name="Google Shape;343;p49"/>
          <p:cNvSpPr txBox="1">
            <a:spLocks noGrp="1"/>
          </p:cNvSpPr>
          <p:nvPr>
            <p:ph type="title"/>
          </p:nvPr>
        </p:nvSpPr>
        <p:spPr>
          <a:xfrm>
            <a:off x="169332" y="75296"/>
            <a:ext cx="8827911" cy="892891"/>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lt1"/>
              </a:buClr>
              <a:buSzPts val="3200"/>
              <a:buFont typeface="Calibri"/>
              <a:buNone/>
            </a:pPr>
            <a:r>
              <a:rPr lang="en-US" sz="3200">
                <a:solidFill>
                  <a:schemeClr val="lt1"/>
                </a:solidFill>
                <a:latin typeface="Calibri"/>
                <a:ea typeface="Calibri"/>
                <a:cs typeface="Calibri"/>
                <a:sym typeface="Calibri"/>
              </a:rPr>
              <a:t>Access to Items</a:t>
            </a:r>
            <a:endParaRPr/>
          </a:p>
        </p:txBody>
      </p:sp>
      <p:sp>
        <p:nvSpPr>
          <p:cNvPr id="344" name="Google Shape;344;p4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a:t>Behavior that results in getting preferred objects, items, or activities</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a:t>Examples:</a:t>
            </a:r>
            <a:endParaRPr/>
          </a:p>
          <a:p>
            <a:pPr marL="685800" lvl="1" indent="-228600" algn="l" rtl="0">
              <a:lnSpc>
                <a:spcPct val="90000"/>
              </a:lnSpc>
              <a:spcBef>
                <a:spcPts val="500"/>
              </a:spcBef>
              <a:spcAft>
                <a:spcPts val="0"/>
              </a:spcAft>
              <a:buClr>
                <a:schemeClr val="dk1"/>
              </a:buClr>
              <a:buSzPts val="2400"/>
              <a:buChar char="•"/>
            </a:pPr>
            <a:r>
              <a:rPr lang="en-US"/>
              <a:t>Grabbing a toy from a peer</a:t>
            </a:r>
            <a:endParaRPr/>
          </a:p>
          <a:p>
            <a:pPr marL="685800" lvl="1" indent="-228600" algn="l" rtl="0">
              <a:lnSpc>
                <a:spcPct val="90000"/>
              </a:lnSpc>
              <a:spcBef>
                <a:spcPts val="500"/>
              </a:spcBef>
              <a:spcAft>
                <a:spcPts val="0"/>
              </a:spcAft>
              <a:buClr>
                <a:schemeClr val="dk1"/>
              </a:buClr>
              <a:buSzPts val="2400"/>
              <a:buChar char="•"/>
            </a:pPr>
            <a:r>
              <a:rPr lang="en-US"/>
              <a:t>Asking for a snack or candy</a:t>
            </a:r>
            <a:endParaRPr/>
          </a:p>
          <a:p>
            <a:pPr marL="685800" lvl="1" indent="-228600" algn="l" rtl="0">
              <a:lnSpc>
                <a:spcPct val="90000"/>
              </a:lnSpc>
              <a:spcBef>
                <a:spcPts val="500"/>
              </a:spcBef>
              <a:spcAft>
                <a:spcPts val="0"/>
              </a:spcAft>
              <a:buClr>
                <a:schemeClr val="dk1"/>
              </a:buClr>
              <a:buSzPts val="2400"/>
              <a:buChar char="•"/>
            </a:pPr>
            <a:r>
              <a:rPr lang="en-US"/>
              <a:t>Leaving circle time and going to play with trains</a:t>
            </a:r>
            <a:endParaRPr/>
          </a:p>
          <a:p>
            <a:pPr marL="685800" lvl="1" indent="-228600" algn="l" rtl="0">
              <a:lnSpc>
                <a:spcPct val="90000"/>
              </a:lnSpc>
              <a:spcBef>
                <a:spcPts val="500"/>
              </a:spcBef>
              <a:spcAft>
                <a:spcPts val="0"/>
              </a:spcAft>
              <a:buClr>
                <a:schemeClr val="dk1"/>
              </a:buClr>
              <a:buSzPts val="2400"/>
              <a:buChar char="•"/>
            </a:pPr>
            <a:r>
              <a:rPr lang="en-US"/>
              <a:t>Climbing a cabinet to get a game</a:t>
            </a:r>
            <a:endParaRPr/>
          </a:p>
          <a:p>
            <a:pPr marL="685800" lvl="1" indent="-228600" algn="l" rtl="0">
              <a:lnSpc>
                <a:spcPct val="90000"/>
              </a:lnSpc>
              <a:spcBef>
                <a:spcPts val="500"/>
              </a:spcBef>
              <a:spcAft>
                <a:spcPts val="0"/>
              </a:spcAft>
              <a:buClr>
                <a:schemeClr val="dk1"/>
              </a:buClr>
              <a:buSzPts val="2400"/>
              <a:buChar char="•"/>
            </a:pPr>
            <a:r>
              <a:rPr lang="en-US"/>
              <a:t>Saying “push me higher” and dad pushes you on swing </a:t>
            </a:r>
            <a:endParaRPr/>
          </a:p>
          <a:p>
            <a:pPr marL="0" lvl="0" indent="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pic>
        <p:nvPicPr>
          <p:cNvPr id="345" name="Google Shape;345;p49"/>
          <p:cNvPicPr preferRelativeResize="0"/>
          <p:nvPr/>
        </p:nvPicPr>
        <p:blipFill rotWithShape="1">
          <a:blip r:embed="rId3">
            <a:alphaModFix/>
          </a:blip>
          <a:srcRect/>
          <a:stretch/>
        </p:blipFill>
        <p:spPr>
          <a:xfrm>
            <a:off x="5880859" y="2465101"/>
            <a:ext cx="2434444" cy="126687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p:nvPr/>
        </p:nvSpPr>
        <p:spPr>
          <a:xfrm>
            <a:off x="0" y="-1"/>
            <a:ext cx="9144000" cy="968188"/>
          </a:xfrm>
          <a:prstGeom prst="rect">
            <a:avLst/>
          </a:prstGeom>
          <a:solidFill>
            <a:srgbClr val="1E4C77"/>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5" name="Google Shape;105;p15"/>
          <p:cNvSpPr txBox="1">
            <a:spLocks noGrp="1"/>
          </p:cNvSpPr>
          <p:nvPr>
            <p:ph type="title"/>
          </p:nvPr>
        </p:nvSpPr>
        <p:spPr>
          <a:xfrm>
            <a:off x="169332" y="75296"/>
            <a:ext cx="8827911" cy="892891"/>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lt1"/>
              </a:buClr>
              <a:buSzPts val="3600"/>
              <a:buFont typeface="Calibri"/>
              <a:buNone/>
            </a:pPr>
            <a:r>
              <a:rPr lang="en-US" sz="3600">
                <a:solidFill>
                  <a:schemeClr val="lt1"/>
                </a:solidFill>
                <a:latin typeface="Calibri"/>
                <a:ea typeface="Calibri"/>
                <a:cs typeface="Calibri"/>
                <a:sym typeface="Calibri"/>
              </a:rPr>
              <a:t>Today’s Objectives</a:t>
            </a:r>
            <a:endParaRPr/>
          </a:p>
        </p:txBody>
      </p:sp>
      <p:sp>
        <p:nvSpPr>
          <p:cNvPr id="106" name="Google Shape;106;p15"/>
          <p:cNvSpPr txBox="1"/>
          <p:nvPr/>
        </p:nvSpPr>
        <p:spPr>
          <a:xfrm>
            <a:off x="535725" y="1520824"/>
            <a:ext cx="8008200" cy="27927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2400"/>
              <a:buFont typeface="Calibri"/>
              <a:buChar char="•"/>
            </a:pPr>
            <a:r>
              <a:rPr lang="en-US" sz="2400" dirty="0">
                <a:solidFill>
                  <a:schemeClr val="dk1"/>
                </a:solidFill>
                <a:latin typeface="Calibri"/>
                <a:ea typeface="Calibri"/>
                <a:cs typeface="Calibri"/>
                <a:sym typeface="Calibri"/>
              </a:rPr>
              <a:t>Review of Foundations of ABA (defining behavior and identifying behaviors to target)</a:t>
            </a:r>
          </a:p>
          <a:p>
            <a:pPr marL="285750" marR="0" lvl="0" indent="-285750" algn="l" rtl="0">
              <a:spcBef>
                <a:spcPts val="0"/>
              </a:spcBef>
              <a:spcAft>
                <a:spcPts val="0"/>
              </a:spcAft>
              <a:buClr>
                <a:schemeClr val="dk1"/>
              </a:buClr>
              <a:buSzPts val="2400"/>
              <a:buFont typeface="Calibri"/>
              <a:buChar char="•"/>
            </a:pPr>
            <a:r>
              <a:rPr lang="en-US" sz="2400" dirty="0">
                <a:latin typeface="Calibri" panose="020F0502020204030204" pitchFamily="34" charset="0"/>
                <a:cs typeface="Calibri" panose="020F0502020204030204" pitchFamily="34" charset="0"/>
              </a:rPr>
              <a:t>The 4 functions of behavior</a:t>
            </a:r>
          </a:p>
          <a:p>
            <a:pPr marL="285750" marR="0" lvl="0" indent="-285750" algn="l" rtl="0">
              <a:spcBef>
                <a:spcPts val="0"/>
              </a:spcBef>
              <a:spcAft>
                <a:spcPts val="0"/>
              </a:spcAft>
              <a:buClr>
                <a:schemeClr val="dk1"/>
              </a:buClr>
              <a:buSzPts val="2400"/>
              <a:buFont typeface="Calibri"/>
              <a:buChar char="•"/>
            </a:pPr>
            <a:r>
              <a:rPr lang="en-US" sz="2400" dirty="0">
                <a:latin typeface="Calibri" panose="020F0502020204030204" pitchFamily="34" charset="0"/>
                <a:cs typeface="Calibri" panose="020F0502020204030204" pitchFamily="34" charset="0"/>
              </a:rPr>
              <a:t>ABC recording and analysis</a:t>
            </a:r>
          </a:p>
          <a:p>
            <a:pPr marL="285750" marR="0" lvl="0" indent="-285750" algn="l" rtl="0">
              <a:spcBef>
                <a:spcPts val="0"/>
              </a:spcBef>
              <a:spcAft>
                <a:spcPts val="0"/>
              </a:spcAft>
              <a:buClr>
                <a:schemeClr val="dk1"/>
              </a:buClr>
              <a:buSzPts val="2400"/>
              <a:buFont typeface="Calibri"/>
              <a:buChar char="•"/>
            </a:pPr>
            <a:r>
              <a:rPr lang="en-US" sz="2400" dirty="0">
                <a:latin typeface="Calibri" panose="020F0502020204030204" pitchFamily="34" charset="0"/>
                <a:cs typeface="Calibri" panose="020F0502020204030204" pitchFamily="34" charset="0"/>
              </a:rPr>
              <a:t>Identifying the function of challenging behavior</a:t>
            </a:r>
          </a:p>
          <a:p>
            <a:pPr marL="457200" marR="0" lvl="0" indent="0" algn="l" rtl="0">
              <a:spcBef>
                <a:spcPts val="0"/>
              </a:spcBef>
              <a:spcAft>
                <a:spcPts val="0"/>
              </a:spcAft>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anim calcmode="lin" valueType="num">
                                      <p:cBhvr additive="base">
                                        <p:cTn id="7" dur="1000"/>
                                        <p:tgtEl>
                                          <p:spTgt spid="106">
                                            <p:txEl>
                                              <p:pRg st="0" end="0"/>
                                            </p:txEl>
                                          </p:spTgt>
                                        </p:tgtEl>
                                        <p:attrNameLst>
                                          <p:attrName>ppt_w</p:attrName>
                                        </p:attrNameLst>
                                      </p:cBhvr>
                                      <p:tavLst>
                                        <p:tav tm="0">
                                          <p:val>
                                            <p:strVal val="0"/>
                                          </p:val>
                                        </p:tav>
                                        <p:tav tm="100000">
                                          <p:val>
                                            <p:strVal val="#ppt_w"/>
                                          </p:val>
                                        </p:tav>
                                      </p:tavLst>
                                    </p:anim>
                                    <p:anim calcmode="lin" valueType="num">
                                      <p:cBhvr additive="base">
                                        <p:cTn id="8" dur="1000"/>
                                        <p:tgtEl>
                                          <p:spTgt spid="106">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06">
                                            <p:txEl>
                                              <p:pRg st="1" end="1"/>
                                            </p:txEl>
                                          </p:spTgt>
                                        </p:tgtEl>
                                        <p:attrNameLst>
                                          <p:attrName>style.visibility</p:attrName>
                                        </p:attrNameLst>
                                      </p:cBhvr>
                                      <p:to>
                                        <p:strVal val="visible"/>
                                      </p:to>
                                    </p:set>
                                    <p:anim calcmode="lin" valueType="num">
                                      <p:cBhvr additive="base">
                                        <p:cTn id="13" dur="1000"/>
                                        <p:tgtEl>
                                          <p:spTgt spid="106">
                                            <p:txEl>
                                              <p:pRg st="1" end="1"/>
                                            </p:txEl>
                                          </p:spTgt>
                                        </p:tgtEl>
                                        <p:attrNameLst>
                                          <p:attrName>ppt_w</p:attrName>
                                        </p:attrNameLst>
                                      </p:cBhvr>
                                      <p:tavLst>
                                        <p:tav tm="0">
                                          <p:val>
                                            <p:strVal val="0"/>
                                          </p:val>
                                        </p:tav>
                                        <p:tav tm="100000">
                                          <p:val>
                                            <p:strVal val="#ppt_w"/>
                                          </p:val>
                                        </p:tav>
                                      </p:tavLst>
                                    </p:anim>
                                    <p:anim calcmode="lin" valueType="num">
                                      <p:cBhvr additive="base">
                                        <p:cTn id="14" dur="1000"/>
                                        <p:tgtEl>
                                          <p:spTgt spid="106">
                                            <p:txEl>
                                              <p:pRg st="1" end="1"/>
                                            </p:txEl>
                                          </p:spTgt>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06">
                                            <p:txEl>
                                              <p:pRg st="2" end="2"/>
                                            </p:txEl>
                                          </p:spTgt>
                                        </p:tgtEl>
                                        <p:attrNameLst>
                                          <p:attrName>style.visibility</p:attrName>
                                        </p:attrNameLst>
                                      </p:cBhvr>
                                      <p:to>
                                        <p:strVal val="visible"/>
                                      </p:to>
                                    </p:set>
                                    <p:anim calcmode="lin" valueType="num">
                                      <p:cBhvr additive="base">
                                        <p:cTn id="19" dur="1000"/>
                                        <p:tgtEl>
                                          <p:spTgt spid="106">
                                            <p:txEl>
                                              <p:pRg st="2" end="2"/>
                                            </p:txEl>
                                          </p:spTgt>
                                        </p:tgtEl>
                                        <p:attrNameLst>
                                          <p:attrName>ppt_w</p:attrName>
                                        </p:attrNameLst>
                                      </p:cBhvr>
                                      <p:tavLst>
                                        <p:tav tm="0">
                                          <p:val>
                                            <p:strVal val="0"/>
                                          </p:val>
                                        </p:tav>
                                        <p:tav tm="100000">
                                          <p:val>
                                            <p:strVal val="#ppt_w"/>
                                          </p:val>
                                        </p:tav>
                                      </p:tavLst>
                                    </p:anim>
                                    <p:anim calcmode="lin" valueType="num">
                                      <p:cBhvr additive="base">
                                        <p:cTn id="20" dur="1000"/>
                                        <p:tgtEl>
                                          <p:spTgt spid="106">
                                            <p:txEl>
                                              <p:pRg st="2" end="2"/>
                                            </p:txEl>
                                          </p:spTgt>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106">
                                            <p:txEl>
                                              <p:pRg st="3" end="3"/>
                                            </p:txEl>
                                          </p:spTgt>
                                        </p:tgtEl>
                                        <p:attrNameLst>
                                          <p:attrName>style.visibility</p:attrName>
                                        </p:attrNameLst>
                                      </p:cBhvr>
                                      <p:to>
                                        <p:strVal val="visible"/>
                                      </p:to>
                                    </p:set>
                                    <p:anim calcmode="lin" valueType="num">
                                      <p:cBhvr additive="base">
                                        <p:cTn id="25" dur="1000"/>
                                        <p:tgtEl>
                                          <p:spTgt spid="106">
                                            <p:txEl>
                                              <p:pRg st="3" end="3"/>
                                            </p:txEl>
                                          </p:spTgt>
                                        </p:tgtEl>
                                        <p:attrNameLst>
                                          <p:attrName>ppt_w</p:attrName>
                                        </p:attrNameLst>
                                      </p:cBhvr>
                                      <p:tavLst>
                                        <p:tav tm="0">
                                          <p:val>
                                            <p:strVal val="0"/>
                                          </p:val>
                                        </p:tav>
                                        <p:tav tm="100000">
                                          <p:val>
                                            <p:strVal val="#ppt_w"/>
                                          </p:val>
                                        </p:tav>
                                      </p:tavLst>
                                    </p:anim>
                                    <p:anim calcmode="lin" valueType="num">
                                      <p:cBhvr additive="base">
                                        <p:cTn id="26" dur="1000"/>
                                        <p:tgtEl>
                                          <p:spTgt spid="106">
                                            <p:txEl>
                                              <p:pRg st="3" end="3"/>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50"/>
          <p:cNvSpPr/>
          <p:nvPr/>
        </p:nvSpPr>
        <p:spPr>
          <a:xfrm>
            <a:off x="0" y="-1"/>
            <a:ext cx="9144000" cy="968188"/>
          </a:xfrm>
          <a:prstGeom prst="rect">
            <a:avLst/>
          </a:prstGeom>
          <a:solidFill>
            <a:srgbClr val="1E4C77"/>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1" name="Google Shape;351;p50"/>
          <p:cNvSpPr txBox="1">
            <a:spLocks noGrp="1"/>
          </p:cNvSpPr>
          <p:nvPr>
            <p:ph type="title"/>
          </p:nvPr>
        </p:nvSpPr>
        <p:spPr>
          <a:xfrm>
            <a:off x="169332" y="75296"/>
            <a:ext cx="8827911" cy="892891"/>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lt1"/>
              </a:buClr>
              <a:buSzPts val="3200"/>
              <a:buFont typeface="Calibri"/>
              <a:buNone/>
            </a:pPr>
            <a:r>
              <a:rPr lang="en-US" sz="3200">
                <a:solidFill>
                  <a:schemeClr val="lt1"/>
                </a:solidFill>
                <a:latin typeface="Calibri"/>
                <a:ea typeface="Calibri"/>
                <a:cs typeface="Calibri"/>
                <a:sym typeface="Calibri"/>
              </a:rPr>
              <a:t>Avoidance/Escape</a:t>
            </a:r>
            <a:endParaRPr/>
          </a:p>
        </p:txBody>
      </p:sp>
      <p:sp>
        <p:nvSpPr>
          <p:cNvPr id="352" name="Google Shape;352;p50"/>
          <p:cNvSpPr txBox="1">
            <a:spLocks noGrp="1"/>
          </p:cNvSpPr>
          <p:nvPr>
            <p:ph type="body" idx="1"/>
          </p:nvPr>
        </p:nvSpPr>
        <p:spPr>
          <a:xfrm>
            <a:off x="628650" y="1628215"/>
            <a:ext cx="78867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000"/>
              <a:buNone/>
            </a:pPr>
            <a:r>
              <a:rPr lang="en-US" sz="3000"/>
              <a:t>Behavior that results in ending or delaying disliked events </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3000"/>
              <a:buNone/>
            </a:pPr>
            <a:r>
              <a:rPr lang="en-US" sz="3000"/>
              <a:t>Examples:</a:t>
            </a:r>
            <a:endParaRPr/>
          </a:p>
          <a:p>
            <a:pPr marL="685800" lvl="1" indent="-228600" algn="l" rtl="0">
              <a:lnSpc>
                <a:spcPct val="90000"/>
              </a:lnSpc>
              <a:spcBef>
                <a:spcPts val="500"/>
              </a:spcBef>
              <a:spcAft>
                <a:spcPts val="0"/>
              </a:spcAft>
              <a:buClr>
                <a:schemeClr val="dk1"/>
              </a:buClr>
              <a:buSzPts val="2100"/>
              <a:buChar char="•"/>
            </a:pPr>
            <a:r>
              <a:rPr lang="en-US" sz="2100"/>
              <a:t>Complete chores; mom stops nagging</a:t>
            </a:r>
            <a:endParaRPr/>
          </a:p>
          <a:p>
            <a:pPr marL="685800" lvl="1" indent="-228600" algn="l" rtl="0">
              <a:lnSpc>
                <a:spcPct val="90000"/>
              </a:lnSpc>
              <a:spcBef>
                <a:spcPts val="500"/>
              </a:spcBef>
              <a:spcAft>
                <a:spcPts val="0"/>
              </a:spcAft>
              <a:buClr>
                <a:schemeClr val="dk1"/>
              </a:buClr>
              <a:buSzPts val="2100"/>
              <a:buChar char="•"/>
            </a:pPr>
            <a:r>
              <a:rPr lang="en-US" sz="2100"/>
              <a:t>Complete assignment; avoid homework later</a:t>
            </a:r>
            <a:endParaRPr/>
          </a:p>
          <a:p>
            <a:pPr marL="685800" lvl="1" indent="-228600" algn="l" rtl="0">
              <a:lnSpc>
                <a:spcPct val="90000"/>
              </a:lnSpc>
              <a:spcBef>
                <a:spcPts val="500"/>
              </a:spcBef>
              <a:spcAft>
                <a:spcPts val="0"/>
              </a:spcAft>
              <a:buClr>
                <a:schemeClr val="dk1"/>
              </a:buClr>
              <a:buSzPts val="2100"/>
              <a:buChar char="•"/>
            </a:pPr>
            <a:r>
              <a:rPr lang="en-US" sz="2100"/>
              <a:t>Hang up phone when telemarketer calls; conversation stops</a:t>
            </a:r>
            <a:endParaRPr/>
          </a:p>
          <a:p>
            <a:pPr marL="685800" lvl="1" indent="-228600" algn="l" rtl="0">
              <a:lnSpc>
                <a:spcPct val="90000"/>
              </a:lnSpc>
              <a:spcBef>
                <a:spcPts val="500"/>
              </a:spcBef>
              <a:spcAft>
                <a:spcPts val="0"/>
              </a:spcAft>
              <a:buClr>
                <a:schemeClr val="dk1"/>
              </a:buClr>
              <a:buSzPts val="2100"/>
              <a:buChar char="•"/>
            </a:pPr>
            <a:r>
              <a:rPr lang="en-US" sz="2100"/>
              <a:t>Flop to the floor; delay coming in from recess</a:t>
            </a:r>
            <a:endParaRPr/>
          </a:p>
          <a:p>
            <a:pPr marL="685800" lvl="1" indent="-228600" algn="l" rtl="0">
              <a:lnSpc>
                <a:spcPct val="90000"/>
              </a:lnSpc>
              <a:spcBef>
                <a:spcPts val="500"/>
              </a:spcBef>
              <a:spcAft>
                <a:spcPts val="0"/>
              </a:spcAft>
              <a:buClr>
                <a:schemeClr val="dk1"/>
              </a:buClr>
              <a:buSzPts val="2100"/>
              <a:buChar char="•"/>
            </a:pPr>
            <a:r>
              <a:rPr lang="en-US" sz="2100"/>
              <a:t>Hit peers; escape group work/circle time</a:t>
            </a:r>
            <a:endParaRPr/>
          </a:p>
          <a:p>
            <a:pPr marL="685800" lvl="1" indent="-228600" algn="l" rtl="0">
              <a:lnSpc>
                <a:spcPct val="90000"/>
              </a:lnSpc>
              <a:spcBef>
                <a:spcPts val="500"/>
              </a:spcBef>
              <a:spcAft>
                <a:spcPts val="0"/>
              </a:spcAft>
              <a:buClr>
                <a:schemeClr val="dk1"/>
              </a:buClr>
              <a:buSzPts val="2100"/>
              <a:buChar char="•"/>
            </a:pPr>
            <a:r>
              <a:rPr lang="en-US" sz="2100"/>
              <a:t>Throw a tantrum; avoid going to the bathroom</a:t>
            </a:r>
            <a:endParaRPr/>
          </a:p>
          <a:p>
            <a:pPr marL="0" lvl="0" indent="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pic>
        <p:nvPicPr>
          <p:cNvPr id="353" name="Google Shape;353;p50"/>
          <p:cNvPicPr preferRelativeResize="0"/>
          <p:nvPr/>
        </p:nvPicPr>
        <p:blipFill rotWithShape="1">
          <a:blip r:embed="rId3">
            <a:alphaModFix/>
          </a:blip>
          <a:srcRect/>
          <a:stretch/>
        </p:blipFill>
        <p:spPr>
          <a:xfrm>
            <a:off x="6245123" y="2202364"/>
            <a:ext cx="2898877" cy="207062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51"/>
          <p:cNvSpPr/>
          <p:nvPr/>
        </p:nvSpPr>
        <p:spPr>
          <a:xfrm>
            <a:off x="0" y="-1"/>
            <a:ext cx="9144000" cy="968188"/>
          </a:xfrm>
          <a:prstGeom prst="rect">
            <a:avLst/>
          </a:prstGeom>
          <a:solidFill>
            <a:srgbClr val="1E4C77"/>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9" name="Google Shape;359;p51"/>
          <p:cNvSpPr txBox="1">
            <a:spLocks noGrp="1"/>
          </p:cNvSpPr>
          <p:nvPr>
            <p:ph type="title"/>
          </p:nvPr>
        </p:nvSpPr>
        <p:spPr>
          <a:xfrm>
            <a:off x="169332" y="75296"/>
            <a:ext cx="8827911" cy="892891"/>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lt1"/>
              </a:buClr>
              <a:buSzPts val="3200"/>
              <a:buFont typeface="Calibri"/>
              <a:buNone/>
            </a:pPr>
            <a:r>
              <a:rPr lang="en-US" sz="3200">
                <a:solidFill>
                  <a:schemeClr val="lt1"/>
                </a:solidFill>
                <a:latin typeface="Calibri"/>
                <a:ea typeface="Calibri"/>
                <a:cs typeface="Calibri"/>
                <a:sym typeface="Calibri"/>
              </a:rPr>
              <a:t>Automatic</a:t>
            </a:r>
            <a:endParaRPr/>
          </a:p>
        </p:txBody>
      </p:sp>
      <p:sp>
        <p:nvSpPr>
          <p:cNvPr id="360" name="Google Shape;360;p5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Clr>
                <a:schemeClr val="dk1"/>
              </a:buClr>
              <a:buSzPts val="2450"/>
              <a:buNone/>
            </a:pPr>
            <a:r>
              <a:rPr lang="en-US" sz="2450"/>
              <a:t>Behaviors that are fun by themselves; they feel good, look fun, smell cool, etc.</a:t>
            </a:r>
            <a:endParaRPr/>
          </a:p>
          <a:p>
            <a:pPr marL="685800" lvl="1" indent="-228600" algn="l" rtl="0">
              <a:lnSpc>
                <a:spcPct val="70000"/>
              </a:lnSpc>
              <a:spcBef>
                <a:spcPts val="500"/>
              </a:spcBef>
              <a:spcAft>
                <a:spcPts val="0"/>
              </a:spcAft>
              <a:buClr>
                <a:schemeClr val="dk1"/>
              </a:buClr>
              <a:buSzPts val="2170"/>
              <a:buChar char="•"/>
            </a:pPr>
            <a:r>
              <a:rPr lang="en-US" sz="2170"/>
              <a:t>Typically things that happen when child is alone or all the time no matter where they are</a:t>
            </a:r>
            <a:endParaRPr/>
          </a:p>
          <a:p>
            <a:pPr marL="0" lvl="0" indent="0" algn="l" rtl="0">
              <a:lnSpc>
                <a:spcPct val="70000"/>
              </a:lnSpc>
              <a:spcBef>
                <a:spcPts val="1000"/>
              </a:spcBef>
              <a:spcAft>
                <a:spcPts val="0"/>
              </a:spcAft>
              <a:buClr>
                <a:schemeClr val="dk1"/>
              </a:buClr>
              <a:buSzPts val="2450"/>
              <a:buNone/>
            </a:pPr>
            <a:endParaRPr sz="2450"/>
          </a:p>
          <a:p>
            <a:pPr marL="0" lvl="0" indent="0" algn="l" rtl="0">
              <a:lnSpc>
                <a:spcPct val="70000"/>
              </a:lnSpc>
              <a:spcBef>
                <a:spcPts val="1000"/>
              </a:spcBef>
              <a:spcAft>
                <a:spcPts val="0"/>
              </a:spcAft>
              <a:buClr>
                <a:schemeClr val="dk1"/>
              </a:buClr>
              <a:buSzPts val="2450"/>
              <a:buNone/>
            </a:pPr>
            <a:r>
              <a:rPr lang="en-US" sz="2450"/>
              <a:t>Examples: </a:t>
            </a:r>
            <a:endParaRPr/>
          </a:p>
          <a:p>
            <a:pPr marL="685800" lvl="1" indent="-228600" algn="l" rtl="0">
              <a:lnSpc>
                <a:spcPct val="70000"/>
              </a:lnSpc>
              <a:spcBef>
                <a:spcPts val="500"/>
              </a:spcBef>
              <a:spcAft>
                <a:spcPts val="0"/>
              </a:spcAft>
              <a:buClr>
                <a:schemeClr val="dk1"/>
              </a:buClr>
              <a:buSzPts val="2170"/>
              <a:buChar char="•"/>
            </a:pPr>
            <a:r>
              <a:rPr lang="en-US" sz="2170"/>
              <a:t>H</a:t>
            </a:r>
            <a:r>
              <a:rPr lang="en-US" sz="2150"/>
              <a:t>and flapping, body rocking, flicking fingers by eyes</a:t>
            </a:r>
            <a:endParaRPr sz="2150"/>
          </a:p>
          <a:p>
            <a:pPr marL="685800" lvl="1" indent="-209550" algn="l" rtl="0">
              <a:lnSpc>
                <a:spcPct val="70000"/>
              </a:lnSpc>
              <a:spcBef>
                <a:spcPts val="500"/>
              </a:spcBef>
              <a:spcAft>
                <a:spcPts val="0"/>
              </a:spcAft>
              <a:buClr>
                <a:schemeClr val="dk1"/>
              </a:buClr>
              <a:buSzPts val="2150"/>
              <a:buChar char="•"/>
            </a:pPr>
            <a:r>
              <a:rPr lang="en-US" sz="2150"/>
              <a:t>Making noises, reciting lines from movies, humming</a:t>
            </a:r>
            <a:endParaRPr sz="2150"/>
          </a:p>
          <a:p>
            <a:pPr marL="685800" lvl="1" indent="-209550" algn="l" rtl="0">
              <a:lnSpc>
                <a:spcPct val="70000"/>
              </a:lnSpc>
              <a:spcBef>
                <a:spcPts val="500"/>
              </a:spcBef>
              <a:spcAft>
                <a:spcPts val="0"/>
              </a:spcAft>
              <a:buClr>
                <a:schemeClr val="dk1"/>
              </a:buClr>
              <a:buSzPts val="2150"/>
              <a:buChar char="•"/>
            </a:pPr>
            <a:r>
              <a:rPr lang="en-US" sz="2150"/>
              <a:t>Spinning wheels on a car, opening and closing door repeatedly, playing with string, banging hangers together</a:t>
            </a:r>
            <a:endParaRPr sz="2150"/>
          </a:p>
          <a:p>
            <a:pPr marL="685800" lvl="1" indent="-209550" algn="l" rtl="0">
              <a:lnSpc>
                <a:spcPct val="70000"/>
              </a:lnSpc>
              <a:spcBef>
                <a:spcPts val="500"/>
              </a:spcBef>
              <a:spcAft>
                <a:spcPts val="0"/>
              </a:spcAft>
              <a:buClr>
                <a:schemeClr val="dk1"/>
              </a:buClr>
              <a:buSzPts val="2150"/>
              <a:buChar char="•"/>
            </a:pPr>
            <a:r>
              <a:rPr lang="en-US" sz="2150"/>
              <a:t>Going for a run, rubbing your temples, twirling your hair, scratching an itch, tapping your foot, fidget spinners</a:t>
            </a:r>
            <a:endParaRPr sz="2150"/>
          </a:p>
          <a:p>
            <a:pPr marL="0" lvl="0" indent="0" algn="l" rtl="0">
              <a:lnSpc>
                <a:spcPct val="70000"/>
              </a:lnSpc>
              <a:spcBef>
                <a:spcPts val="1000"/>
              </a:spcBef>
              <a:spcAft>
                <a:spcPts val="0"/>
              </a:spcAft>
              <a:buClr>
                <a:schemeClr val="dk1"/>
              </a:buClr>
              <a:buSzPts val="2450"/>
              <a:buNone/>
            </a:pPr>
            <a:endParaRPr sz="2450"/>
          </a:p>
          <a:p>
            <a:pPr marL="228600" lvl="0" indent="-104140" algn="l" rtl="0">
              <a:lnSpc>
                <a:spcPct val="70000"/>
              </a:lnSpc>
              <a:spcBef>
                <a:spcPts val="1000"/>
              </a:spcBef>
              <a:spcAft>
                <a:spcPts val="0"/>
              </a:spcAft>
              <a:buClr>
                <a:schemeClr val="dk1"/>
              </a:buClr>
              <a:buSzPts val="1960"/>
              <a:buNone/>
            </a:pPr>
            <a:endParaRPr sz="196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52"/>
          <p:cNvSpPr txBox="1"/>
          <p:nvPr/>
        </p:nvSpPr>
        <p:spPr>
          <a:xfrm>
            <a:off x="786384" y="2613818"/>
            <a:ext cx="7772400" cy="107721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a:solidFill>
                  <a:schemeClr val="dk1"/>
                </a:solidFill>
                <a:latin typeface="Calibri"/>
                <a:ea typeface="Calibri"/>
                <a:cs typeface="Calibri"/>
                <a:sym typeface="Calibri"/>
              </a:rPr>
              <a:t>Do you engage in any behavior that doesn’t fit in to one of these categories?</a:t>
            </a:r>
            <a:endParaRPr/>
          </a:p>
        </p:txBody>
      </p:sp>
      <p:sp>
        <p:nvSpPr>
          <p:cNvPr id="366" name="Google Shape;366;p52"/>
          <p:cNvSpPr/>
          <p:nvPr/>
        </p:nvSpPr>
        <p:spPr>
          <a:xfrm>
            <a:off x="3511552" y="1314437"/>
            <a:ext cx="1930337"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u="sng">
                <a:solidFill>
                  <a:schemeClr val="dk1"/>
                </a:solidFill>
                <a:latin typeface="Calibri"/>
                <a:ea typeface="Calibri"/>
                <a:cs typeface="Calibri"/>
                <a:sym typeface="Calibri"/>
              </a:rPr>
              <a:t>Discussion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utdoor, water, holding, skiing&#10;&#10;Description automatically generated">
            <a:extLst>
              <a:ext uri="{FF2B5EF4-FFF2-40B4-BE49-F238E27FC236}">
                <a16:creationId xmlns:a16="http://schemas.microsoft.com/office/drawing/2014/main" id="{585759BA-0023-4834-B27F-98A3EAAEE3FB}"/>
              </a:ext>
            </a:extLst>
          </p:cNvPr>
          <p:cNvPicPr>
            <a:picLocks noChangeAspect="1"/>
          </p:cNvPicPr>
          <p:nvPr/>
        </p:nvPicPr>
        <p:blipFill>
          <a:blip r:embed="rId2"/>
          <a:stretch>
            <a:fillRect/>
          </a:stretch>
        </p:blipFill>
        <p:spPr>
          <a:xfrm>
            <a:off x="-670560" y="0"/>
            <a:ext cx="10485120" cy="6858000"/>
          </a:xfrm>
          <a:prstGeom prst="rect">
            <a:avLst/>
          </a:prstGeom>
        </p:spPr>
      </p:pic>
      <p:sp>
        <p:nvSpPr>
          <p:cNvPr id="2" name="TextBox 1">
            <a:extLst>
              <a:ext uri="{FF2B5EF4-FFF2-40B4-BE49-F238E27FC236}">
                <a16:creationId xmlns:a16="http://schemas.microsoft.com/office/drawing/2014/main" id="{02F672C9-C160-46A2-A654-D32DB4F656E8}"/>
              </a:ext>
            </a:extLst>
          </p:cNvPr>
          <p:cNvSpPr txBox="1"/>
          <p:nvPr/>
        </p:nvSpPr>
        <p:spPr>
          <a:xfrm>
            <a:off x="0" y="2464641"/>
            <a:ext cx="9144000" cy="1323439"/>
          </a:xfrm>
          <a:prstGeom prst="rect">
            <a:avLst/>
          </a:prstGeom>
          <a:noFill/>
        </p:spPr>
        <p:txBody>
          <a:bodyPr wrap="square" rtlCol="0">
            <a:spAutoFit/>
          </a:bodyPr>
          <a:lstStyle/>
          <a:p>
            <a:pPr algn="ctr"/>
            <a:r>
              <a:rPr lang="en-US" sz="4000" dirty="0">
                <a:solidFill>
                  <a:schemeClr val="accent1"/>
                </a:solidFill>
                <a:latin typeface="Calibri" panose="020F0502020204030204" pitchFamily="34" charset="0"/>
                <a:cs typeface="Calibri" panose="020F0502020204030204" pitchFamily="34" charset="0"/>
              </a:rPr>
              <a:t>Identifying the Function of </a:t>
            </a:r>
          </a:p>
          <a:p>
            <a:pPr algn="ctr"/>
            <a:r>
              <a:rPr lang="en-US" sz="4000" dirty="0">
                <a:solidFill>
                  <a:schemeClr val="accent1"/>
                </a:solidFill>
                <a:latin typeface="Calibri" panose="020F0502020204030204" pitchFamily="34" charset="0"/>
                <a:cs typeface="Calibri" panose="020F0502020204030204" pitchFamily="34" charset="0"/>
              </a:rPr>
              <a:t>Problem Behavior</a:t>
            </a:r>
          </a:p>
        </p:txBody>
      </p:sp>
    </p:spTree>
    <p:extLst>
      <p:ext uri="{BB962C8B-B14F-4D97-AF65-F5344CB8AC3E}">
        <p14:creationId xmlns:p14="http://schemas.microsoft.com/office/powerpoint/2010/main" val="391925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9EA26BA-C9A9-4CB5-901F-C43F361E865D}"/>
              </a:ext>
            </a:extLst>
          </p:cNvPr>
          <p:cNvSpPr/>
          <p:nvPr/>
        </p:nvSpPr>
        <p:spPr>
          <a:xfrm>
            <a:off x="0" y="-1"/>
            <a:ext cx="9144000" cy="968188"/>
          </a:xfrm>
          <a:prstGeom prst="rect">
            <a:avLst/>
          </a:prstGeom>
          <a:solidFill>
            <a:srgbClr val="1E4C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6193B9-F492-4DE7-A275-892FFC1FD421}"/>
              </a:ext>
            </a:extLst>
          </p:cNvPr>
          <p:cNvSpPr>
            <a:spLocks noGrp="1"/>
          </p:cNvSpPr>
          <p:nvPr>
            <p:ph type="title"/>
          </p:nvPr>
        </p:nvSpPr>
        <p:spPr>
          <a:xfrm>
            <a:off x="169332" y="75296"/>
            <a:ext cx="8827911" cy="892891"/>
          </a:xfrm>
        </p:spPr>
        <p:txBody>
          <a:bodyPr>
            <a:normAutofit/>
          </a:bodyPr>
          <a:lstStyle/>
          <a:p>
            <a:pPr algn="r"/>
            <a:r>
              <a:rPr lang="en-US" sz="3200" dirty="0">
                <a:solidFill>
                  <a:schemeClr val="bg1"/>
                </a:solidFill>
                <a:latin typeface="Calibri" panose="020F0502020204030204" pitchFamily="34" charset="0"/>
                <a:ea typeface="Lato" panose="020F0502020204030203" pitchFamily="34" charset="0"/>
                <a:cs typeface="Calibri" panose="020F0502020204030204" pitchFamily="34" charset="0"/>
              </a:rPr>
              <a:t>The Behavioral Event</a:t>
            </a:r>
          </a:p>
        </p:txBody>
      </p:sp>
      <p:sp>
        <p:nvSpPr>
          <p:cNvPr id="7" name="TextBox 6">
            <a:extLst>
              <a:ext uri="{FF2B5EF4-FFF2-40B4-BE49-F238E27FC236}">
                <a16:creationId xmlns:a16="http://schemas.microsoft.com/office/drawing/2014/main" id="{3B25C0B5-23BB-3E4D-91B2-8355523B86F8}"/>
              </a:ext>
            </a:extLst>
          </p:cNvPr>
          <p:cNvSpPr txBox="1"/>
          <p:nvPr/>
        </p:nvSpPr>
        <p:spPr>
          <a:xfrm>
            <a:off x="803794" y="1978472"/>
            <a:ext cx="7558986" cy="2308324"/>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To understand behavior, we have to know the whole story (beginning, middle, end)</a:t>
            </a:r>
          </a:p>
          <a:p>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A description of the behavior alone is not sufficient. </a:t>
            </a:r>
          </a:p>
          <a:p>
            <a:endParaRPr lang="en-US" sz="2400" dirty="0">
              <a:latin typeface="Century Gothic Regular"/>
            </a:endParaRPr>
          </a:p>
        </p:txBody>
      </p:sp>
    </p:spTree>
    <p:extLst>
      <p:ext uri="{BB962C8B-B14F-4D97-AF65-F5344CB8AC3E}">
        <p14:creationId xmlns:p14="http://schemas.microsoft.com/office/powerpoint/2010/main" val="324175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wipe(down)">
                                      <p:cBhvr>
                                        <p:cTn id="7" dur="580">
                                          <p:stCondLst>
                                            <p:cond delay="0"/>
                                          </p:stCondLst>
                                        </p:cTn>
                                        <p:tgtEl>
                                          <p:spTgt spid="7">
                                            <p:txEl>
                                              <p:pRg st="3" end="3"/>
                                            </p:txEl>
                                          </p:spTgt>
                                        </p:tgtEl>
                                      </p:cBhvr>
                                    </p:animEffect>
                                    <p:anim calcmode="lin" valueType="num">
                                      <p:cBhvr>
                                        <p:cTn id="8" dur="1822" tmFilter="0,0; 0.14,0.36; 0.43,0.73; 0.71,0.91; 1.0,1.0">
                                          <p:stCondLst>
                                            <p:cond delay="0"/>
                                          </p:stCondLst>
                                        </p:cTn>
                                        <p:tgtEl>
                                          <p:spTgt spid="7">
                                            <p:txEl>
                                              <p:pRg st="3" end="3"/>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xEl>
                                              <p:pRg st="3" end="3"/>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xEl>
                                              <p:pRg st="3" end="3"/>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xEl>
                                              <p:pRg st="3" end="3"/>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xEl>
                                              <p:pRg st="3" end="3"/>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xEl>
                                              <p:pRg st="3" end="3"/>
                                            </p:txEl>
                                          </p:spTgt>
                                        </p:tgtEl>
                                      </p:cBhvr>
                                      <p:to x="100000" y="60000"/>
                                    </p:animScale>
                                    <p:animScale>
                                      <p:cBhvr>
                                        <p:cTn id="14" dur="166" decel="50000">
                                          <p:stCondLst>
                                            <p:cond delay="676"/>
                                          </p:stCondLst>
                                        </p:cTn>
                                        <p:tgtEl>
                                          <p:spTgt spid="7">
                                            <p:txEl>
                                              <p:pRg st="3" end="3"/>
                                            </p:txEl>
                                          </p:spTgt>
                                        </p:tgtEl>
                                      </p:cBhvr>
                                      <p:to x="100000" y="100000"/>
                                    </p:animScale>
                                    <p:animScale>
                                      <p:cBhvr>
                                        <p:cTn id="15" dur="26">
                                          <p:stCondLst>
                                            <p:cond delay="1312"/>
                                          </p:stCondLst>
                                        </p:cTn>
                                        <p:tgtEl>
                                          <p:spTgt spid="7">
                                            <p:txEl>
                                              <p:pRg st="3" end="3"/>
                                            </p:txEl>
                                          </p:spTgt>
                                        </p:tgtEl>
                                      </p:cBhvr>
                                      <p:to x="100000" y="80000"/>
                                    </p:animScale>
                                    <p:animScale>
                                      <p:cBhvr>
                                        <p:cTn id="16" dur="166" decel="50000">
                                          <p:stCondLst>
                                            <p:cond delay="1338"/>
                                          </p:stCondLst>
                                        </p:cTn>
                                        <p:tgtEl>
                                          <p:spTgt spid="7">
                                            <p:txEl>
                                              <p:pRg st="3" end="3"/>
                                            </p:txEl>
                                          </p:spTgt>
                                        </p:tgtEl>
                                      </p:cBhvr>
                                      <p:to x="100000" y="100000"/>
                                    </p:animScale>
                                    <p:animScale>
                                      <p:cBhvr>
                                        <p:cTn id="17" dur="26">
                                          <p:stCondLst>
                                            <p:cond delay="1642"/>
                                          </p:stCondLst>
                                        </p:cTn>
                                        <p:tgtEl>
                                          <p:spTgt spid="7">
                                            <p:txEl>
                                              <p:pRg st="3" end="3"/>
                                            </p:txEl>
                                          </p:spTgt>
                                        </p:tgtEl>
                                      </p:cBhvr>
                                      <p:to x="100000" y="90000"/>
                                    </p:animScale>
                                    <p:animScale>
                                      <p:cBhvr>
                                        <p:cTn id="18" dur="166" decel="50000">
                                          <p:stCondLst>
                                            <p:cond delay="1668"/>
                                          </p:stCondLst>
                                        </p:cTn>
                                        <p:tgtEl>
                                          <p:spTgt spid="7">
                                            <p:txEl>
                                              <p:pRg st="3" end="3"/>
                                            </p:txEl>
                                          </p:spTgt>
                                        </p:tgtEl>
                                      </p:cBhvr>
                                      <p:to x="100000" y="100000"/>
                                    </p:animScale>
                                    <p:animScale>
                                      <p:cBhvr>
                                        <p:cTn id="19" dur="26">
                                          <p:stCondLst>
                                            <p:cond delay="1808"/>
                                          </p:stCondLst>
                                        </p:cTn>
                                        <p:tgtEl>
                                          <p:spTgt spid="7">
                                            <p:txEl>
                                              <p:pRg st="3" end="3"/>
                                            </p:txEl>
                                          </p:spTgt>
                                        </p:tgtEl>
                                      </p:cBhvr>
                                      <p:to x="100000" y="95000"/>
                                    </p:animScale>
                                    <p:animScale>
                                      <p:cBhvr>
                                        <p:cTn id="20" dur="166" decel="50000">
                                          <p:stCondLst>
                                            <p:cond delay="1834"/>
                                          </p:stCondLst>
                                        </p:cTn>
                                        <p:tgtEl>
                                          <p:spTgt spid="7">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9EA26BA-C9A9-4CB5-901F-C43F361E865D}"/>
              </a:ext>
            </a:extLst>
          </p:cNvPr>
          <p:cNvSpPr/>
          <p:nvPr/>
        </p:nvSpPr>
        <p:spPr>
          <a:xfrm>
            <a:off x="0" y="-1"/>
            <a:ext cx="9144000" cy="968188"/>
          </a:xfrm>
          <a:prstGeom prst="rect">
            <a:avLst/>
          </a:prstGeom>
          <a:solidFill>
            <a:srgbClr val="1E4C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6193B9-F492-4DE7-A275-892FFC1FD421}"/>
              </a:ext>
            </a:extLst>
          </p:cNvPr>
          <p:cNvSpPr>
            <a:spLocks noGrp="1"/>
          </p:cNvSpPr>
          <p:nvPr>
            <p:ph type="title"/>
          </p:nvPr>
        </p:nvSpPr>
        <p:spPr>
          <a:xfrm>
            <a:off x="169332" y="75296"/>
            <a:ext cx="8827911" cy="892891"/>
          </a:xfrm>
        </p:spPr>
        <p:txBody>
          <a:bodyPr>
            <a:normAutofit/>
          </a:bodyPr>
          <a:lstStyle/>
          <a:p>
            <a:pPr algn="r"/>
            <a:r>
              <a:rPr lang="en-US" sz="3200" dirty="0">
                <a:solidFill>
                  <a:schemeClr val="bg1"/>
                </a:solidFill>
                <a:latin typeface="Calibri" panose="020F0502020204030204" pitchFamily="34" charset="0"/>
                <a:ea typeface="Lato" panose="020F0502020204030203" pitchFamily="34" charset="0"/>
                <a:cs typeface="Calibri" panose="020F0502020204030204" pitchFamily="34" charset="0"/>
              </a:rPr>
              <a:t>ABC Recording</a:t>
            </a:r>
          </a:p>
        </p:txBody>
      </p:sp>
      <p:sp>
        <p:nvSpPr>
          <p:cNvPr id="7" name="TextBox 6">
            <a:extLst>
              <a:ext uri="{FF2B5EF4-FFF2-40B4-BE49-F238E27FC236}">
                <a16:creationId xmlns:a16="http://schemas.microsoft.com/office/drawing/2014/main" id="{3B25C0B5-23BB-3E4D-91B2-8355523B86F8}"/>
              </a:ext>
            </a:extLst>
          </p:cNvPr>
          <p:cNvSpPr txBox="1"/>
          <p:nvPr/>
        </p:nvSpPr>
        <p:spPr>
          <a:xfrm>
            <a:off x="803794" y="1978472"/>
            <a:ext cx="7558986" cy="3046988"/>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ABC data helps identify</a:t>
            </a:r>
          </a:p>
          <a:p>
            <a:pPr marL="457200" indent="-457200">
              <a:buAutoNum type="arabicPeriod"/>
            </a:pPr>
            <a:r>
              <a:rPr lang="en-US" sz="2400" dirty="0">
                <a:latin typeface="Calibri" panose="020F0502020204030204" pitchFamily="34" charset="0"/>
                <a:cs typeface="Calibri" panose="020F0502020204030204" pitchFamily="34" charset="0"/>
              </a:rPr>
              <a:t>The events or conditions that make the target behavior more likely to be exhibited.</a:t>
            </a:r>
          </a:p>
          <a:p>
            <a:pPr marL="457200" indent="-457200">
              <a:buAutoNum type="arabicPeriod"/>
            </a:pPr>
            <a:r>
              <a:rPr lang="en-US" sz="2400" dirty="0">
                <a:latin typeface="Calibri" panose="020F0502020204030204" pitchFamily="34" charset="0"/>
                <a:cs typeface="Calibri" panose="020F0502020204030204" pitchFamily="34" charset="0"/>
              </a:rPr>
              <a:t>The events that precede or “trigger” the target behavior.</a:t>
            </a:r>
          </a:p>
          <a:p>
            <a:pPr marL="457200" indent="-457200">
              <a:buAutoNum type="arabicPeriod"/>
            </a:pPr>
            <a:r>
              <a:rPr lang="en-US" sz="2400" dirty="0">
                <a:latin typeface="Calibri" panose="020F0502020204030204" pitchFamily="34" charset="0"/>
                <a:cs typeface="Calibri" panose="020F0502020204030204" pitchFamily="34" charset="0"/>
              </a:rPr>
              <a:t>The consequences that maintain the behavior (the purpose of the behavior).</a:t>
            </a:r>
          </a:p>
          <a:p>
            <a:endParaRPr lang="en-US" sz="2400" dirty="0">
              <a:latin typeface="Century Gothic Regular"/>
            </a:endParaRPr>
          </a:p>
        </p:txBody>
      </p:sp>
    </p:spTree>
    <p:extLst>
      <p:ext uri="{BB962C8B-B14F-4D97-AF65-F5344CB8AC3E}">
        <p14:creationId xmlns:p14="http://schemas.microsoft.com/office/powerpoint/2010/main" val="802346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p:cTn id="7"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7">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 calcmode="lin" valueType="num">
                                      <p:cBhvr>
                                        <p:cTn id="14"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 calcmode="lin" valueType="num">
                                      <p:cBhvr>
                                        <p:cTn id="21"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9EA26BA-C9A9-4CB5-901F-C43F361E865D}"/>
              </a:ext>
            </a:extLst>
          </p:cNvPr>
          <p:cNvSpPr/>
          <p:nvPr/>
        </p:nvSpPr>
        <p:spPr>
          <a:xfrm>
            <a:off x="0" y="-1"/>
            <a:ext cx="9144000" cy="968188"/>
          </a:xfrm>
          <a:prstGeom prst="rect">
            <a:avLst/>
          </a:prstGeom>
          <a:solidFill>
            <a:srgbClr val="1E4C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6193B9-F492-4DE7-A275-892FFC1FD421}"/>
              </a:ext>
            </a:extLst>
          </p:cNvPr>
          <p:cNvSpPr>
            <a:spLocks noGrp="1"/>
          </p:cNvSpPr>
          <p:nvPr>
            <p:ph type="title"/>
          </p:nvPr>
        </p:nvSpPr>
        <p:spPr>
          <a:xfrm>
            <a:off x="169332" y="75296"/>
            <a:ext cx="8827911" cy="892891"/>
          </a:xfrm>
        </p:spPr>
        <p:txBody>
          <a:bodyPr>
            <a:normAutofit/>
          </a:bodyPr>
          <a:lstStyle/>
          <a:p>
            <a:pPr algn="r"/>
            <a:r>
              <a:rPr lang="en-US" sz="3200" dirty="0">
                <a:solidFill>
                  <a:schemeClr val="bg1"/>
                </a:solidFill>
                <a:latin typeface="Calibri" panose="020F0502020204030204" pitchFamily="34" charset="0"/>
                <a:ea typeface="Lato" panose="020F0502020204030203" pitchFamily="34" charset="0"/>
                <a:cs typeface="Calibri" panose="020F0502020204030204" pitchFamily="34" charset="0"/>
              </a:rPr>
              <a:t>ABC Analysis</a:t>
            </a:r>
          </a:p>
        </p:txBody>
      </p:sp>
      <p:sp>
        <p:nvSpPr>
          <p:cNvPr id="7" name="TextBox 6">
            <a:extLst>
              <a:ext uri="{FF2B5EF4-FFF2-40B4-BE49-F238E27FC236}">
                <a16:creationId xmlns:a16="http://schemas.microsoft.com/office/drawing/2014/main" id="{3B25C0B5-23BB-3E4D-91B2-8355523B86F8}"/>
              </a:ext>
            </a:extLst>
          </p:cNvPr>
          <p:cNvSpPr txBox="1"/>
          <p:nvPr/>
        </p:nvSpPr>
        <p:spPr>
          <a:xfrm>
            <a:off x="562054" y="1511534"/>
            <a:ext cx="7558986" cy="830997"/>
          </a:xfrm>
          <a:prstGeom prst="rect">
            <a:avLst/>
          </a:prstGeom>
          <a:noFill/>
        </p:spPr>
        <p:txBody>
          <a:bodyPr wrap="square" rtlCol="0">
            <a:spAutoFit/>
          </a:bodyPr>
          <a:lstStyle/>
          <a:p>
            <a:r>
              <a:rPr lang="en-US" sz="2400" dirty="0">
                <a:latin typeface="Century Gothic Regular"/>
              </a:rPr>
              <a:t> </a:t>
            </a:r>
          </a:p>
          <a:p>
            <a:r>
              <a:rPr lang="en-US" sz="2400" dirty="0">
                <a:latin typeface="Calibri" panose="020F0502020204030204" pitchFamily="34" charset="0"/>
                <a:cs typeface="Calibri" panose="020F0502020204030204" pitchFamily="34" charset="0"/>
              </a:rPr>
              <a:t>1. Identify the behavior</a:t>
            </a:r>
          </a:p>
        </p:txBody>
      </p:sp>
      <p:pic>
        <p:nvPicPr>
          <p:cNvPr id="10" name="Picture 9">
            <a:extLst>
              <a:ext uri="{FF2B5EF4-FFF2-40B4-BE49-F238E27FC236}">
                <a16:creationId xmlns:a16="http://schemas.microsoft.com/office/drawing/2014/main" id="{131C6092-AE8D-164B-8E27-87E2EA490DE2}"/>
              </a:ext>
            </a:extLst>
          </p:cNvPr>
          <p:cNvPicPr>
            <a:picLocks noChangeAspect="1"/>
          </p:cNvPicPr>
          <p:nvPr/>
        </p:nvPicPr>
        <p:blipFill>
          <a:blip r:embed="rId2"/>
          <a:stretch>
            <a:fillRect/>
          </a:stretch>
        </p:blipFill>
        <p:spPr>
          <a:xfrm>
            <a:off x="387626" y="3930084"/>
            <a:ext cx="8401050" cy="1476375"/>
          </a:xfrm>
          <a:prstGeom prst="rect">
            <a:avLst/>
          </a:prstGeom>
        </p:spPr>
      </p:pic>
      <p:sp>
        <p:nvSpPr>
          <p:cNvPr id="11" name="Down Arrow 10">
            <a:extLst>
              <a:ext uri="{FF2B5EF4-FFF2-40B4-BE49-F238E27FC236}">
                <a16:creationId xmlns:a16="http://schemas.microsoft.com/office/drawing/2014/main" id="{5DCBF658-997A-D04A-B4AD-62FEBE13809F}"/>
              </a:ext>
            </a:extLst>
          </p:cNvPr>
          <p:cNvSpPr/>
          <p:nvPr/>
        </p:nvSpPr>
        <p:spPr>
          <a:xfrm>
            <a:off x="4427883" y="2915625"/>
            <a:ext cx="34289" cy="775253"/>
          </a:xfrm>
          <a:prstGeom prst="downArrow">
            <a:avLst/>
          </a:prstGeom>
          <a:solidFill>
            <a:srgbClr val="00B0F0"/>
          </a:solidFill>
          <a:ln w="203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entury Gothic Regular"/>
            </a:endParaRPr>
          </a:p>
        </p:txBody>
      </p:sp>
    </p:spTree>
    <p:extLst>
      <p:ext uri="{BB962C8B-B14F-4D97-AF65-F5344CB8AC3E}">
        <p14:creationId xmlns:p14="http://schemas.microsoft.com/office/powerpoint/2010/main" val="206479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9EA26BA-C9A9-4CB5-901F-C43F361E865D}"/>
              </a:ext>
            </a:extLst>
          </p:cNvPr>
          <p:cNvSpPr/>
          <p:nvPr/>
        </p:nvSpPr>
        <p:spPr>
          <a:xfrm>
            <a:off x="0" y="-1"/>
            <a:ext cx="9144000" cy="968188"/>
          </a:xfrm>
          <a:prstGeom prst="rect">
            <a:avLst/>
          </a:prstGeom>
          <a:solidFill>
            <a:srgbClr val="1E4C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6193B9-F492-4DE7-A275-892FFC1FD421}"/>
              </a:ext>
            </a:extLst>
          </p:cNvPr>
          <p:cNvSpPr>
            <a:spLocks noGrp="1"/>
          </p:cNvSpPr>
          <p:nvPr>
            <p:ph type="title"/>
          </p:nvPr>
        </p:nvSpPr>
        <p:spPr>
          <a:xfrm>
            <a:off x="169332" y="75296"/>
            <a:ext cx="8827911" cy="892891"/>
          </a:xfrm>
        </p:spPr>
        <p:txBody>
          <a:bodyPr>
            <a:normAutofit/>
          </a:bodyPr>
          <a:lstStyle/>
          <a:p>
            <a:pPr algn="r"/>
            <a:r>
              <a:rPr lang="en-US" sz="3200" dirty="0">
                <a:solidFill>
                  <a:schemeClr val="bg1"/>
                </a:solidFill>
                <a:latin typeface="Century Gothic" panose="020B0502020202020204" pitchFamily="34" charset="0"/>
                <a:ea typeface="Lato" panose="020F0502020204030203" pitchFamily="34" charset="0"/>
                <a:cs typeface="Arial" panose="020B0604020202020204" pitchFamily="34" charset="0"/>
              </a:rPr>
              <a:t>ABC Analysis</a:t>
            </a:r>
          </a:p>
        </p:txBody>
      </p:sp>
      <p:sp>
        <p:nvSpPr>
          <p:cNvPr id="7" name="TextBox 6">
            <a:extLst>
              <a:ext uri="{FF2B5EF4-FFF2-40B4-BE49-F238E27FC236}">
                <a16:creationId xmlns:a16="http://schemas.microsoft.com/office/drawing/2014/main" id="{3B25C0B5-23BB-3E4D-91B2-8355523B86F8}"/>
              </a:ext>
            </a:extLst>
          </p:cNvPr>
          <p:cNvSpPr txBox="1"/>
          <p:nvPr/>
        </p:nvSpPr>
        <p:spPr>
          <a:xfrm>
            <a:off x="562054" y="1511534"/>
            <a:ext cx="7558986" cy="830997"/>
          </a:xfrm>
          <a:prstGeom prst="rect">
            <a:avLst/>
          </a:prstGeom>
          <a:noFill/>
        </p:spPr>
        <p:txBody>
          <a:bodyPr wrap="square" rtlCol="0">
            <a:spAutoFit/>
          </a:bodyPr>
          <a:lstStyle/>
          <a:p>
            <a:r>
              <a:rPr lang="en-US" sz="2400" dirty="0">
                <a:latin typeface="Century Gothic Regular"/>
              </a:rPr>
              <a:t> </a:t>
            </a:r>
          </a:p>
          <a:p>
            <a:r>
              <a:rPr lang="en-US" sz="2400" dirty="0">
                <a:latin typeface="Calibri" panose="020F0502020204030204" pitchFamily="34" charset="0"/>
                <a:cs typeface="Calibri" panose="020F0502020204030204" pitchFamily="34" charset="0"/>
              </a:rPr>
              <a:t>2. Identify the antecedent and the consequence</a:t>
            </a:r>
          </a:p>
        </p:txBody>
      </p:sp>
      <p:sp>
        <p:nvSpPr>
          <p:cNvPr id="11" name="Down Arrow 10">
            <a:extLst>
              <a:ext uri="{FF2B5EF4-FFF2-40B4-BE49-F238E27FC236}">
                <a16:creationId xmlns:a16="http://schemas.microsoft.com/office/drawing/2014/main" id="{5DCBF658-997A-D04A-B4AD-62FEBE13809F}"/>
              </a:ext>
            </a:extLst>
          </p:cNvPr>
          <p:cNvSpPr/>
          <p:nvPr/>
        </p:nvSpPr>
        <p:spPr>
          <a:xfrm>
            <a:off x="1260613" y="2915625"/>
            <a:ext cx="34289" cy="775253"/>
          </a:xfrm>
          <a:prstGeom prst="downArrow">
            <a:avLst/>
          </a:prstGeom>
          <a:solidFill>
            <a:srgbClr val="00B0F0"/>
          </a:solidFill>
          <a:ln w="203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entury Gothic Regular"/>
            </a:endParaRPr>
          </a:p>
        </p:txBody>
      </p:sp>
      <p:pic>
        <p:nvPicPr>
          <p:cNvPr id="12" name="Picture 11">
            <a:extLst>
              <a:ext uri="{FF2B5EF4-FFF2-40B4-BE49-F238E27FC236}">
                <a16:creationId xmlns:a16="http://schemas.microsoft.com/office/drawing/2014/main" id="{B5DBF152-0DDF-AC4A-A131-F8198F1C7300}"/>
              </a:ext>
            </a:extLst>
          </p:cNvPr>
          <p:cNvPicPr>
            <a:picLocks noChangeAspect="1"/>
          </p:cNvPicPr>
          <p:nvPr/>
        </p:nvPicPr>
        <p:blipFill>
          <a:blip r:embed="rId2"/>
          <a:stretch>
            <a:fillRect/>
          </a:stretch>
        </p:blipFill>
        <p:spPr>
          <a:xfrm>
            <a:off x="355036" y="3876214"/>
            <a:ext cx="8642207" cy="1457989"/>
          </a:xfrm>
          <a:prstGeom prst="rect">
            <a:avLst/>
          </a:prstGeom>
        </p:spPr>
      </p:pic>
      <p:sp>
        <p:nvSpPr>
          <p:cNvPr id="13" name="Down Arrow 12">
            <a:extLst>
              <a:ext uri="{FF2B5EF4-FFF2-40B4-BE49-F238E27FC236}">
                <a16:creationId xmlns:a16="http://schemas.microsoft.com/office/drawing/2014/main" id="{651EC95D-5E0B-D94D-A5FE-FD2C299C73A6}"/>
              </a:ext>
            </a:extLst>
          </p:cNvPr>
          <p:cNvSpPr/>
          <p:nvPr/>
        </p:nvSpPr>
        <p:spPr>
          <a:xfrm>
            <a:off x="7098081" y="2885878"/>
            <a:ext cx="34289" cy="775253"/>
          </a:xfrm>
          <a:prstGeom prst="downArrow">
            <a:avLst/>
          </a:prstGeom>
          <a:solidFill>
            <a:srgbClr val="00B0F0"/>
          </a:solidFill>
          <a:ln w="203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entury Gothic Regular"/>
            </a:endParaRPr>
          </a:p>
        </p:txBody>
      </p:sp>
    </p:spTree>
    <p:extLst>
      <p:ext uri="{BB962C8B-B14F-4D97-AF65-F5344CB8AC3E}">
        <p14:creationId xmlns:p14="http://schemas.microsoft.com/office/powerpoint/2010/main" val="12936074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42B7F21-B489-E34A-8197-8EC5BC6BC88D}"/>
              </a:ext>
            </a:extLst>
          </p:cNvPr>
          <p:cNvSpPr txBox="1"/>
          <p:nvPr/>
        </p:nvSpPr>
        <p:spPr>
          <a:xfrm>
            <a:off x="445346" y="1636036"/>
            <a:ext cx="7992694" cy="1200329"/>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Maria is at the table with a classmate and her teacher.  Her teacher is talking to her classmate about her her upcoming birthday party. Maria begins to yell, bang on the table, and throw her materials.   Her teacher sits down with her, holds her hands, and offers reassurance</a:t>
            </a:r>
            <a:r>
              <a:rPr lang="en-US" dirty="0">
                <a:latin typeface="Century Gothic Regular"/>
              </a:rPr>
              <a:t>.</a:t>
            </a:r>
          </a:p>
        </p:txBody>
      </p:sp>
      <p:graphicFrame>
        <p:nvGraphicFramePr>
          <p:cNvPr id="6" name="Content Placeholder 4">
            <a:extLst>
              <a:ext uri="{FF2B5EF4-FFF2-40B4-BE49-F238E27FC236}">
                <a16:creationId xmlns:a16="http://schemas.microsoft.com/office/drawing/2014/main" id="{75880511-67D9-B44A-8187-0637E9C1186E}"/>
              </a:ext>
            </a:extLst>
          </p:cNvPr>
          <p:cNvGraphicFramePr>
            <a:graphicFrameLocks noGrp="1"/>
          </p:cNvGraphicFramePr>
          <p:nvPr>
            <p:ph idx="1"/>
          </p:nvPr>
        </p:nvGraphicFramePr>
        <p:xfrm>
          <a:off x="304599" y="3220033"/>
          <a:ext cx="8274189" cy="889000"/>
        </p:xfrm>
        <a:graphic>
          <a:graphicData uri="http://schemas.openxmlformats.org/drawingml/2006/table">
            <a:tbl>
              <a:tblPr firstRow="1" bandRow="1">
                <a:tableStyleId>{5C22544A-7EE6-4342-B048-85BDC9FD1C3A}</a:tableStyleId>
              </a:tblPr>
              <a:tblGrid>
                <a:gridCol w="2758063">
                  <a:extLst>
                    <a:ext uri="{9D8B030D-6E8A-4147-A177-3AD203B41FA5}">
                      <a16:colId xmlns:a16="http://schemas.microsoft.com/office/drawing/2014/main" val="4174424263"/>
                    </a:ext>
                  </a:extLst>
                </a:gridCol>
                <a:gridCol w="2758063">
                  <a:extLst>
                    <a:ext uri="{9D8B030D-6E8A-4147-A177-3AD203B41FA5}">
                      <a16:colId xmlns:a16="http://schemas.microsoft.com/office/drawing/2014/main" val="2170819193"/>
                    </a:ext>
                  </a:extLst>
                </a:gridCol>
                <a:gridCol w="2758063">
                  <a:extLst>
                    <a:ext uri="{9D8B030D-6E8A-4147-A177-3AD203B41FA5}">
                      <a16:colId xmlns:a16="http://schemas.microsoft.com/office/drawing/2014/main" val="2582695205"/>
                    </a:ext>
                  </a:extLst>
                </a:gridCol>
              </a:tblGrid>
              <a:tr h="370840">
                <a:tc>
                  <a:txBody>
                    <a:bodyPr/>
                    <a:lstStyle/>
                    <a:p>
                      <a:pPr algn="ctr"/>
                      <a:r>
                        <a:rPr lang="en-US" b="0" i="0" dirty="0">
                          <a:latin typeface="Calibri" panose="020F0502020204030204" pitchFamily="34" charset="0"/>
                          <a:cs typeface="Calibri" panose="020F0502020204030204" pitchFamily="34" charset="0"/>
                        </a:rPr>
                        <a:t>Antecedent</a:t>
                      </a:r>
                    </a:p>
                  </a:txBody>
                  <a:tcPr>
                    <a:solidFill>
                      <a:schemeClr val="accent1">
                        <a:lumMod val="75000"/>
                      </a:schemeClr>
                    </a:solidFill>
                  </a:tcPr>
                </a:tc>
                <a:tc>
                  <a:txBody>
                    <a:bodyPr/>
                    <a:lstStyle/>
                    <a:p>
                      <a:pPr algn="ctr"/>
                      <a:r>
                        <a:rPr lang="en-US" b="0" i="0" dirty="0">
                          <a:latin typeface="Calibri" panose="020F0502020204030204" pitchFamily="34" charset="0"/>
                          <a:cs typeface="Calibri" panose="020F0502020204030204" pitchFamily="34" charset="0"/>
                        </a:rPr>
                        <a:t>Behavior </a:t>
                      </a:r>
                    </a:p>
                  </a:txBody>
                  <a:tcPr>
                    <a:solidFill>
                      <a:schemeClr val="accent1">
                        <a:lumMod val="75000"/>
                      </a:schemeClr>
                    </a:solidFill>
                  </a:tcPr>
                </a:tc>
                <a:tc>
                  <a:txBody>
                    <a:bodyPr/>
                    <a:lstStyle/>
                    <a:p>
                      <a:pPr algn="ctr"/>
                      <a:r>
                        <a:rPr lang="en-US" b="0" i="0" dirty="0">
                          <a:latin typeface="Calibri" panose="020F0502020204030204" pitchFamily="34" charset="0"/>
                          <a:cs typeface="Calibri" panose="020F0502020204030204" pitchFamily="34" charset="0"/>
                        </a:rPr>
                        <a:t>Consequence</a:t>
                      </a:r>
                    </a:p>
                  </a:txBody>
                  <a:tcPr>
                    <a:solidFill>
                      <a:schemeClr val="accent1">
                        <a:lumMod val="75000"/>
                      </a:schemeClr>
                    </a:solidFill>
                  </a:tcPr>
                </a:tc>
                <a:extLst>
                  <a:ext uri="{0D108BD9-81ED-4DB2-BD59-A6C34878D82A}">
                    <a16:rowId xmlns:a16="http://schemas.microsoft.com/office/drawing/2014/main" val="1722926566"/>
                  </a:ext>
                </a:extLst>
              </a:tr>
              <a:tr h="305365">
                <a:tc>
                  <a:txBody>
                    <a:bodyPr/>
                    <a:lstStyle/>
                    <a:p>
                      <a:r>
                        <a:rPr lang="en-US" b="0" i="0" dirty="0">
                          <a:latin typeface="Calibri" panose="020F0502020204030204" pitchFamily="34" charset="0"/>
                          <a:cs typeface="Calibri" panose="020F0502020204030204" pitchFamily="34" charset="0"/>
                        </a:rPr>
                        <a:t>Teacher is talking to a classmate</a:t>
                      </a:r>
                    </a:p>
                  </a:txBody>
                  <a:tcPr>
                    <a:solidFill>
                      <a:schemeClr val="accent1">
                        <a:lumMod val="40000"/>
                        <a:lumOff val="60000"/>
                      </a:schemeClr>
                    </a:solidFill>
                  </a:tcPr>
                </a:tc>
                <a:tc>
                  <a:txBody>
                    <a:bodyPr/>
                    <a:lstStyle/>
                    <a:p>
                      <a:r>
                        <a:rPr lang="en-US" b="0" i="0" dirty="0">
                          <a:latin typeface="Calibri" panose="020F0502020204030204" pitchFamily="34" charset="0"/>
                          <a:cs typeface="Calibri" panose="020F0502020204030204" pitchFamily="34" charset="0"/>
                        </a:rPr>
                        <a:t>Maria yells, hits table, throws materials</a:t>
                      </a:r>
                    </a:p>
                  </a:txBody>
                  <a:tcPr>
                    <a:solidFill>
                      <a:schemeClr val="accent1">
                        <a:lumMod val="40000"/>
                        <a:lumOff val="60000"/>
                      </a:schemeClr>
                    </a:solidFill>
                  </a:tcPr>
                </a:tc>
                <a:tc>
                  <a:txBody>
                    <a:bodyPr/>
                    <a:lstStyle/>
                    <a:p>
                      <a:r>
                        <a:rPr lang="en-US" b="0" i="0" dirty="0">
                          <a:latin typeface="Calibri" panose="020F0502020204030204" pitchFamily="34" charset="0"/>
                          <a:cs typeface="Calibri" panose="020F0502020204030204" pitchFamily="34" charset="0"/>
                        </a:rPr>
                        <a:t>Teacher sits with her and talks to her</a:t>
                      </a:r>
                    </a:p>
                  </a:txBody>
                  <a:tcPr>
                    <a:solidFill>
                      <a:schemeClr val="accent1">
                        <a:lumMod val="40000"/>
                        <a:lumOff val="60000"/>
                      </a:schemeClr>
                    </a:solidFill>
                  </a:tcPr>
                </a:tc>
                <a:extLst>
                  <a:ext uri="{0D108BD9-81ED-4DB2-BD59-A6C34878D82A}">
                    <a16:rowId xmlns:a16="http://schemas.microsoft.com/office/drawing/2014/main" val="735610232"/>
                  </a:ext>
                </a:extLst>
              </a:tr>
            </a:tbl>
          </a:graphicData>
        </a:graphic>
      </p:graphicFrame>
      <p:sp>
        <p:nvSpPr>
          <p:cNvPr id="3" name="TextBox 2">
            <a:extLst>
              <a:ext uri="{FF2B5EF4-FFF2-40B4-BE49-F238E27FC236}">
                <a16:creationId xmlns:a16="http://schemas.microsoft.com/office/drawing/2014/main" id="{3810D244-EC4E-E541-9F5F-92ED9C0A9C30}"/>
              </a:ext>
            </a:extLst>
          </p:cNvPr>
          <p:cNvSpPr txBox="1"/>
          <p:nvPr/>
        </p:nvSpPr>
        <p:spPr>
          <a:xfrm>
            <a:off x="804415" y="5416394"/>
            <a:ext cx="5198346"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What function would a pattern of behavior like this suggest?</a:t>
            </a:r>
          </a:p>
        </p:txBody>
      </p:sp>
    </p:spTree>
    <p:extLst>
      <p:ext uri="{BB962C8B-B14F-4D97-AF65-F5344CB8AC3E}">
        <p14:creationId xmlns:p14="http://schemas.microsoft.com/office/powerpoint/2010/main" val="115473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42B7F21-B489-E34A-8197-8EC5BC6BC88D}"/>
              </a:ext>
            </a:extLst>
          </p:cNvPr>
          <p:cNvSpPr txBox="1"/>
          <p:nvPr/>
        </p:nvSpPr>
        <p:spPr>
          <a:xfrm>
            <a:off x="427531" y="1543733"/>
            <a:ext cx="7992694" cy="923330"/>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When Joey is given a math assignment, he gets out of his desk, runs around the room and knocks classmates books and papers on the floor.  An administrator is called to remove him from the classroom.</a:t>
            </a:r>
          </a:p>
        </p:txBody>
      </p:sp>
      <p:sp>
        <p:nvSpPr>
          <p:cNvPr id="3" name="TextBox 2">
            <a:extLst>
              <a:ext uri="{FF2B5EF4-FFF2-40B4-BE49-F238E27FC236}">
                <a16:creationId xmlns:a16="http://schemas.microsoft.com/office/drawing/2014/main" id="{3810D244-EC4E-E541-9F5F-92ED9C0A9C30}"/>
              </a:ext>
            </a:extLst>
          </p:cNvPr>
          <p:cNvSpPr txBox="1"/>
          <p:nvPr/>
        </p:nvSpPr>
        <p:spPr>
          <a:xfrm>
            <a:off x="987295" y="5493783"/>
            <a:ext cx="5198346"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What function would a pattern of behavior like this suggest?</a:t>
            </a:r>
          </a:p>
        </p:txBody>
      </p:sp>
      <p:graphicFrame>
        <p:nvGraphicFramePr>
          <p:cNvPr id="9" name="Content Placeholder 4">
            <a:extLst>
              <a:ext uri="{FF2B5EF4-FFF2-40B4-BE49-F238E27FC236}">
                <a16:creationId xmlns:a16="http://schemas.microsoft.com/office/drawing/2014/main" id="{5B042719-1653-DE4A-AC49-91615B0D83C1}"/>
              </a:ext>
            </a:extLst>
          </p:cNvPr>
          <p:cNvGraphicFramePr>
            <a:graphicFrameLocks/>
          </p:cNvGraphicFramePr>
          <p:nvPr/>
        </p:nvGraphicFramePr>
        <p:xfrm>
          <a:off x="305628" y="2837336"/>
          <a:ext cx="8236500" cy="827071"/>
        </p:xfrm>
        <a:graphic>
          <a:graphicData uri="http://schemas.openxmlformats.org/drawingml/2006/table">
            <a:tbl>
              <a:tblPr firstRow="1" bandRow="1">
                <a:tableStyleId>{5C22544A-7EE6-4342-B048-85BDC9FD1C3A}</a:tableStyleId>
              </a:tblPr>
              <a:tblGrid>
                <a:gridCol w="2745500">
                  <a:extLst>
                    <a:ext uri="{9D8B030D-6E8A-4147-A177-3AD203B41FA5}">
                      <a16:colId xmlns:a16="http://schemas.microsoft.com/office/drawing/2014/main" val="4174424263"/>
                    </a:ext>
                  </a:extLst>
                </a:gridCol>
                <a:gridCol w="2745500">
                  <a:extLst>
                    <a:ext uri="{9D8B030D-6E8A-4147-A177-3AD203B41FA5}">
                      <a16:colId xmlns:a16="http://schemas.microsoft.com/office/drawing/2014/main" val="2170819193"/>
                    </a:ext>
                  </a:extLst>
                </a:gridCol>
                <a:gridCol w="2745500">
                  <a:extLst>
                    <a:ext uri="{9D8B030D-6E8A-4147-A177-3AD203B41FA5}">
                      <a16:colId xmlns:a16="http://schemas.microsoft.com/office/drawing/2014/main" val="2582695205"/>
                    </a:ext>
                  </a:extLst>
                </a:gridCol>
              </a:tblGrid>
              <a:tr h="308911">
                <a:tc>
                  <a:txBody>
                    <a:bodyPr/>
                    <a:lstStyle/>
                    <a:p>
                      <a:pPr algn="ctr"/>
                      <a:r>
                        <a:rPr lang="en-US" b="0" i="0" dirty="0">
                          <a:latin typeface="Calibri" panose="020F0502020204030204" pitchFamily="34" charset="0"/>
                          <a:cs typeface="Calibri" panose="020F0502020204030204" pitchFamily="34" charset="0"/>
                        </a:rPr>
                        <a:t>Antecedent</a:t>
                      </a:r>
                    </a:p>
                  </a:txBody>
                  <a:tcPr>
                    <a:solidFill>
                      <a:schemeClr val="accent1">
                        <a:lumMod val="75000"/>
                      </a:schemeClr>
                    </a:solidFill>
                  </a:tcPr>
                </a:tc>
                <a:tc>
                  <a:txBody>
                    <a:bodyPr/>
                    <a:lstStyle/>
                    <a:p>
                      <a:pPr algn="ctr"/>
                      <a:r>
                        <a:rPr lang="en-US" b="0" i="0" dirty="0">
                          <a:latin typeface="Calibri" panose="020F0502020204030204" pitchFamily="34" charset="0"/>
                          <a:cs typeface="Calibri" panose="020F0502020204030204" pitchFamily="34" charset="0"/>
                        </a:rPr>
                        <a:t>Behavior </a:t>
                      </a:r>
                    </a:p>
                  </a:txBody>
                  <a:tcPr>
                    <a:solidFill>
                      <a:schemeClr val="accent1">
                        <a:lumMod val="75000"/>
                      </a:schemeClr>
                    </a:solidFill>
                  </a:tcPr>
                </a:tc>
                <a:tc>
                  <a:txBody>
                    <a:bodyPr/>
                    <a:lstStyle/>
                    <a:p>
                      <a:pPr algn="ctr"/>
                      <a:r>
                        <a:rPr lang="en-US" b="0" i="0" dirty="0">
                          <a:latin typeface="Calibri" panose="020F0502020204030204" pitchFamily="34" charset="0"/>
                          <a:cs typeface="Calibri" panose="020F0502020204030204" pitchFamily="34" charset="0"/>
                        </a:rPr>
                        <a:t>Consequence</a:t>
                      </a:r>
                    </a:p>
                  </a:txBody>
                  <a:tcPr>
                    <a:solidFill>
                      <a:schemeClr val="accent1">
                        <a:lumMod val="75000"/>
                      </a:schemeClr>
                    </a:solidFill>
                  </a:tcPr>
                </a:tc>
                <a:extLst>
                  <a:ext uri="{0D108BD9-81ED-4DB2-BD59-A6C34878D82A}">
                    <a16:rowId xmlns:a16="http://schemas.microsoft.com/office/drawing/2014/main" val="1722926566"/>
                  </a:ext>
                </a:extLst>
              </a:tr>
              <a:tr h="305365">
                <a:tc>
                  <a:txBody>
                    <a:bodyPr/>
                    <a:lstStyle/>
                    <a:p>
                      <a:r>
                        <a:rPr lang="en-US" b="0" i="0" dirty="0">
                          <a:latin typeface="Calibri" panose="020F0502020204030204" pitchFamily="34" charset="0"/>
                          <a:cs typeface="Calibri" panose="020F0502020204030204" pitchFamily="34" charset="0"/>
                        </a:rPr>
                        <a:t>Given a math assignment</a:t>
                      </a:r>
                    </a:p>
                  </a:txBody>
                  <a:tcPr>
                    <a:solidFill>
                      <a:schemeClr val="accent1">
                        <a:lumMod val="40000"/>
                        <a:lumOff val="60000"/>
                      </a:schemeClr>
                    </a:solidFill>
                  </a:tcPr>
                </a:tc>
                <a:tc>
                  <a:txBody>
                    <a:bodyPr/>
                    <a:lstStyle/>
                    <a:p>
                      <a:r>
                        <a:rPr lang="en-US" b="0" i="0" dirty="0">
                          <a:latin typeface="Calibri" panose="020F0502020204030204" pitchFamily="34" charset="0"/>
                          <a:cs typeface="Calibri" panose="020F0502020204030204" pitchFamily="34" charset="0"/>
                        </a:rPr>
                        <a:t>Joey gets up, walks around class throws materials</a:t>
                      </a:r>
                    </a:p>
                  </a:txBody>
                  <a:tcPr>
                    <a:solidFill>
                      <a:schemeClr val="accent1">
                        <a:lumMod val="40000"/>
                        <a:lumOff val="60000"/>
                      </a:schemeClr>
                    </a:solidFill>
                  </a:tcPr>
                </a:tc>
                <a:tc>
                  <a:txBody>
                    <a:bodyPr/>
                    <a:lstStyle/>
                    <a:p>
                      <a:r>
                        <a:rPr lang="en-US" b="0" i="0" dirty="0">
                          <a:latin typeface="Calibri" panose="020F0502020204030204" pitchFamily="34" charset="0"/>
                          <a:cs typeface="Calibri" panose="020F0502020204030204" pitchFamily="34" charset="0"/>
                        </a:rPr>
                        <a:t>Removed from class</a:t>
                      </a:r>
                    </a:p>
                  </a:txBody>
                  <a:tcPr>
                    <a:solidFill>
                      <a:schemeClr val="accent1">
                        <a:lumMod val="40000"/>
                        <a:lumOff val="60000"/>
                      </a:schemeClr>
                    </a:solidFill>
                  </a:tcPr>
                </a:tc>
                <a:extLst>
                  <a:ext uri="{0D108BD9-81ED-4DB2-BD59-A6C34878D82A}">
                    <a16:rowId xmlns:a16="http://schemas.microsoft.com/office/drawing/2014/main" val="735610232"/>
                  </a:ext>
                </a:extLst>
              </a:tr>
            </a:tbl>
          </a:graphicData>
        </a:graphic>
      </p:graphicFrame>
    </p:spTree>
    <p:extLst>
      <p:ext uri="{BB962C8B-B14F-4D97-AF65-F5344CB8AC3E}">
        <p14:creationId xmlns:p14="http://schemas.microsoft.com/office/powerpoint/2010/main" val="1917678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8"/>
          <p:cNvSpPr/>
          <p:nvPr/>
        </p:nvSpPr>
        <p:spPr>
          <a:xfrm>
            <a:off x="0" y="-1"/>
            <a:ext cx="9144000" cy="968188"/>
          </a:xfrm>
          <a:prstGeom prst="rect">
            <a:avLst/>
          </a:prstGeom>
          <a:solidFill>
            <a:srgbClr val="1E4C77"/>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8" name="Google Shape;198;p28"/>
          <p:cNvSpPr txBox="1">
            <a:spLocks noGrp="1"/>
          </p:cNvSpPr>
          <p:nvPr>
            <p:ph type="title"/>
          </p:nvPr>
        </p:nvSpPr>
        <p:spPr>
          <a:xfrm>
            <a:off x="169332" y="75296"/>
            <a:ext cx="8827911" cy="892891"/>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lt1"/>
              </a:buClr>
              <a:buSzPts val="3600"/>
              <a:buFont typeface="Calibri"/>
              <a:buNone/>
            </a:pPr>
            <a:r>
              <a:rPr lang="en-US" sz="3600">
                <a:solidFill>
                  <a:schemeClr val="lt1"/>
                </a:solidFill>
                <a:latin typeface="Calibri"/>
                <a:ea typeface="Calibri"/>
                <a:cs typeface="Calibri"/>
                <a:sym typeface="Calibri"/>
              </a:rPr>
              <a:t>Behavior</a:t>
            </a:r>
            <a:endParaRPr/>
          </a:p>
        </p:txBody>
      </p:sp>
      <p:sp>
        <p:nvSpPr>
          <p:cNvPr id="199" name="Google Shape;199;p28"/>
          <p:cNvSpPr txBox="1"/>
          <p:nvPr/>
        </p:nvSpPr>
        <p:spPr>
          <a:xfrm>
            <a:off x="535736" y="1888820"/>
            <a:ext cx="8072527" cy="310854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Behavior :</a:t>
            </a:r>
            <a:endParaRPr/>
          </a:p>
          <a:p>
            <a:pPr marL="457200" marR="0" lvl="1" indent="0" algn="l" rtl="0">
              <a:spcBef>
                <a:spcPts val="0"/>
              </a:spcBef>
              <a:spcAft>
                <a:spcPts val="0"/>
              </a:spcAft>
              <a:buNone/>
            </a:pPr>
            <a:r>
              <a:rPr lang="en-US" sz="2800" b="0" i="0" u="none" strike="noStrike" cap="none">
                <a:solidFill>
                  <a:schemeClr val="dk1"/>
                </a:solidFill>
                <a:latin typeface="Calibri"/>
                <a:ea typeface="Calibri"/>
                <a:cs typeface="Calibri"/>
                <a:sym typeface="Calibri"/>
              </a:rPr>
              <a:t>An observable and measurable act of a person</a:t>
            </a:r>
            <a:endParaRPr/>
          </a:p>
          <a:p>
            <a:pPr marL="457200" marR="0" lvl="1" indent="0" algn="l" rtl="0">
              <a:spcBef>
                <a:spcPts val="0"/>
              </a:spcBef>
              <a:spcAft>
                <a:spcPts val="0"/>
              </a:spcAft>
              <a:buNone/>
            </a:pPr>
            <a:r>
              <a:rPr lang="en-US" sz="2800" b="0" i="0" u="none" strike="noStrike" cap="none">
                <a:solidFill>
                  <a:schemeClr val="dk1"/>
                </a:solidFill>
                <a:latin typeface="Calibri"/>
                <a:ea typeface="Calibri"/>
                <a:cs typeface="Calibri"/>
                <a:sym typeface="Calibri"/>
              </a:rPr>
              <a:t>(You can see it or hear it, count it or time it)</a:t>
            </a:r>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Behavior is not:</a:t>
            </a:r>
            <a:endParaRPr/>
          </a:p>
          <a:p>
            <a:pPr marL="457200" marR="0" lvl="1" indent="0" algn="l" rtl="0">
              <a:spcBef>
                <a:spcPts val="0"/>
              </a:spcBef>
              <a:spcAft>
                <a:spcPts val="0"/>
              </a:spcAft>
              <a:buNone/>
            </a:pPr>
            <a:r>
              <a:rPr lang="en-US" sz="2800" b="0" i="0" u="none" strike="noStrike" cap="none">
                <a:solidFill>
                  <a:schemeClr val="dk1"/>
                </a:solidFill>
                <a:latin typeface="Calibri"/>
                <a:ea typeface="Calibri"/>
                <a:cs typeface="Calibri"/>
                <a:sym typeface="Calibri"/>
              </a:rPr>
              <a:t>Feelings or emotions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42B7F21-B489-E34A-8197-8EC5BC6BC88D}"/>
              </a:ext>
            </a:extLst>
          </p:cNvPr>
          <p:cNvSpPr txBox="1"/>
          <p:nvPr/>
        </p:nvSpPr>
        <p:spPr>
          <a:xfrm>
            <a:off x="445347" y="1883036"/>
            <a:ext cx="7992694" cy="646331"/>
          </a:xfrm>
          <a:prstGeom prst="rect">
            <a:avLst/>
          </a:prstGeom>
          <a:noFill/>
        </p:spPr>
        <p:txBody>
          <a:bodyPr wrap="square" rtlCol="0">
            <a:spAutoFit/>
          </a:bodyPr>
          <a:lstStyle/>
          <a:p>
            <a:r>
              <a:rPr lang="en-US" dirty="0"/>
              <a:t>Sam tries to run from the cafeteria repeatedly as soon as he finishes his lunch.  He is given an iPad and walked back to the table. </a:t>
            </a:r>
          </a:p>
        </p:txBody>
      </p:sp>
      <p:graphicFrame>
        <p:nvGraphicFramePr>
          <p:cNvPr id="6" name="Content Placeholder 4">
            <a:extLst>
              <a:ext uri="{FF2B5EF4-FFF2-40B4-BE49-F238E27FC236}">
                <a16:creationId xmlns:a16="http://schemas.microsoft.com/office/drawing/2014/main" id="{75880511-67D9-B44A-8187-0637E9C1186E}"/>
              </a:ext>
            </a:extLst>
          </p:cNvPr>
          <p:cNvGraphicFramePr>
            <a:graphicFrameLocks noGrp="1"/>
          </p:cNvGraphicFramePr>
          <p:nvPr>
            <p:ph idx="1"/>
          </p:nvPr>
        </p:nvGraphicFramePr>
        <p:xfrm>
          <a:off x="304598" y="2961671"/>
          <a:ext cx="8274189" cy="676205"/>
        </p:xfrm>
        <a:graphic>
          <a:graphicData uri="http://schemas.openxmlformats.org/drawingml/2006/table">
            <a:tbl>
              <a:tblPr firstRow="1" bandRow="1">
                <a:tableStyleId>{5C22544A-7EE6-4342-B048-85BDC9FD1C3A}</a:tableStyleId>
              </a:tblPr>
              <a:tblGrid>
                <a:gridCol w="2758063">
                  <a:extLst>
                    <a:ext uri="{9D8B030D-6E8A-4147-A177-3AD203B41FA5}">
                      <a16:colId xmlns:a16="http://schemas.microsoft.com/office/drawing/2014/main" val="4174424263"/>
                    </a:ext>
                  </a:extLst>
                </a:gridCol>
                <a:gridCol w="2758063">
                  <a:extLst>
                    <a:ext uri="{9D8B030D-6E8A-4147-A177-3AD203B41FA5}">
                      <a16:colId xmlns:a16="http://schemas.microsoft.com/office/drawing/2014/main" val="2170819193"/>
                    </a:ext>
                  </a:extLst>
                </a:gridCol>
                <a:gridCol w="2758063">
                  <a:extLst>
                    <a:ext uri="{9D8B030D-6E8A-4147-A177-3AD203B41FA5}">
                      <a16:colId xmlns:a16="http://schemas.microsoft.com/office/drawing/2014/main" val="2582695205"/>
                    </a:ext>
                  </a:extLst>
                </a:gridCol>
              </a:tblGrid>
              <a:tr h="370840">
                <a:tc>
                  <a:txBody>
                    <a:bodyPr/>
                    <a:lstStyle/>
                    <a:p>
                      <a:pPr algn="ctr"/>
                      <a:r>
                        <a:rPr lang="en-US" b="0" i="0" dirty="0">
                          <a:latin typeface="Calibri" panose="020F0502020204030204" pitchFamily="34" charset="0"/>
                          <a:cs typeface="Calibri" panose="020F0502020204030204" pitchFamily="34" charset="0"/>
                        </a:rPr>
                        <a:t>Antecedent</a:t>
                      </a:r>
                    </a:p>
                  </a:txBody>
                  <a:tcPr>
                    <a:solidFill>
                      <a:schemeClr val="accent1">
                        <a:lumMod val="75000"/>
                      </a:schemeClr>
                    </a:solidFill>
                  </a:tcPr>
                </a:tc>
                <a:tc>
                  <a:txBody>
                    <a:bodyPr/>
                    <a:lstStyle/>
                    <a:p>
                      <a:pPr algn="ctr"/>
                      <a:r>
                        <a:rPr lang="en-US" b="0" i="0" dirty="0">
                          <a:latin typeface="Calibri" panose="020F0502020204030204" pitchFamily="34" charset="0"/>
                          <a:cs typeface="Calibri" panose="020F0502020204030204" pitchFamily="34" charset="0"/>
                        </a:rPr>
                        <a:t>Behavior </a:t>
                      </a:r>
                    </a:p>
                  </a:txBody>
                  <a:tcPr>
                    <a:solidFill>
                      <a:schemeClr val="accent1">
                        <a:lumMod val="75000"/>
                      </a:schemeClr>
                    </a:solidFill>
                  </a:tcPr>
                </a:tc>
                <a:tc>
                  <a:txBody>
                    <a:bodyPr/>
                    <a:lstStyle/>
                    <a:p>
                      <a:pPr algn="ctr"/>
                      <a:r>
                        <a:rPr lang="en-US" b="0" i="0" dirty="0">
                          <a:latin typeface="Calibri" panose="020F0502020204030204" pitchFamily="34" charset="0"/>
                          <a:cs typeface="Calibri" panose="020F0502020204030204" pitchFamily="34" charset="0"/>
                        </a:rPr>
                        <a:t>Consequence</a:t>
                      </a:r>
                    </a:p>
                  </a:txBody>
                  <a:tcPr>
                    <a:solidFill>
                      <a:schemeClr val="accent1">
                        <a:lumMod val="75000"/>
                      </a:schemeClr>
                    </a:solidFill>
                  </a:tcPr>
                </a:tc>
                <a:extLst>
                  <a:ext uri="{0D108BD9-81ED-4DB2-BD59-A6C34878D82A}">
                    <a16:rowId xmlns:a16="http://schemas.microsoft.com/office/drawing/2014/main" val="1722926566"/>
                  </a:ext>
                </a:extLst>
              </a:tr>
              <a:tr h="305365">
                <a:tc>
                  <a:txBody>
                    <a:bodyPr/>
                    <a:lstStyle/>
                    <a:p>
                      <a:r>
                        <a:rPr lang="en-US" b="0" i="0" dirty="0">
                          <a:latin typeface="Calibri" panose="020F0502020204030204" pitchFamily="34" charset="0"/>
                          <a:cs typeface="Calibri" panose="020F0502020204030204" pitchFamily="34" charset="0"/>
                        </a:rPr>
                        <a:t>Finishes lunch</a:t>
                      </a:r>
                    </a:p>
                  </a:txBody>
                  <a:tcPr>
                    <a:solidFill>
                      <a:schemeClr val="accent1">
                        <a:lumMod val="40000"/>
                        <a:lumOff val="60000"/>
                      </a:schemeClr>
                    </a:solidFill>
                  </a:tcPr>
                </a:tc>
                <a:tc>
                  <a:txBody>
                    <a:bodyPr/>
                    <a:lstStyle/>
                    <a:p>
                      <a:r>
                        <a:rPr lang="en-US" b="0" i="0" dirty="0">
                          <a:latin typeface="Calibri" panose="020F0502020204030204" pitchFamily="34" charset="0"/>
                          <a:cs typeface="Calibri" panose="020F0502020204030204" pitchFamily="34" charset="0"/>
                        </a:rPr>
                        <a:t>Sam attempts to run from cafeteria</a:t>
                      </a:r>
                    </a:p>
                  </a:txBody>
                  <a:tcPr>
                    <a:solidFill>
                      <a:schemeClr val="accent1">
                        <a:lumMod val="40000"/>
                        <a:lumOff val="60000"/>
                      </a:schemeClr>
                    </a:solidFill>
                  </a:tcPr>
                </a:tc>
                <a:tc>
                  <a:txBody>
                    <a:bodyPr/>
                    <a:lstStyle/>
                    <a:p>
                      <a:r>
                        <a:rPr lang="en-US" b="0" i="0" dirty="0">
                          <a:latin typeface="Calibri" panose="020F0502020204030204" pitchFamily="34" charset="0"/>
                          <a:cs typeface="Calibri" panose="020F0502020204030204" pitchFamily="34" charset="0"/>
                        </a:rPr>
                        <a:t>Given iPad and returned to table</a:t>
                      </a:r>
                    </a:p>
                  </a:txBody>
                  <a:tcPr>
                    <a:solidFill>
                      <a:schemeClr val="accent1">
                        <a:lumMod val="40000"/>
                        <a:lumOff val="60000"/>
                      </a:schemeClr>
                    </a:solidFill>
                  </a:tcPr>
                </a:tc>
                <a:extLst>
                  <a:ext uri="{0D108BD9-81ED-4DB2-BD59-A6C34878D82A}">
                    <a16:rowId xmlns:a16="http://schemas.microsoft.com/office/drawing/2014/main" val="735610232"/>
                  </a:ext>
                </a:extLst>
              </a:tr>
            </a:tbl>
          </a:graphicData>
        </a:graphic>
      </p:graphicFrame>
      <p:sp>
        <p:nvSpPr>
          <p:cNvPr id="3" name="TextBox 2">
            <a:extLst>
              <a:ext uri="{FF2B5EF4-FFF2-40B4-BE49-F238E27FC236}">
                <a16:creationId xmlns:a16="http://schemas.microsoft.com/office/drawing/2014/main" id="{3810D244-EC4E-E541-9F5F-92ED9C0A9C30}"/>
              </a:ext>
            </a:extLst>
          </p:cNvPr>
          <p:cNvSpPr txBox="1"/>
          <p:nvPr/>
        </p:nvSpPr>
        <p:spPr>
          <a:xfrm>
            <a:off x="1016171" y="5416394"/>
            <a:ext cx="5198346" cy="338554"/>
          </a:xfrm>
          <a:prstGeom prst="rect">
            <a:avLst/>
          </a:prstGeom>
          <a:noFill/>
        </p:spPr>
        <p:txBody>
          <a:bodyPr wrap="none" rtlCol="0">
            <a:spAutoFit/>
          </a:bodyPr>
          <a:lstStyle/>
          <a:p>
            <a:r>
              <a:rPr lang="en-US" sz="1600" dirty="0"/>
              <a:t>What function would a pattern of behavior like this suggest?</a:t>
            </a:r>
          </a:p>
        </p:txBody>
      </p:sp>
    </p:spTree>
    <p:extLst>
      <p:ext uri="{BB962C8B-B14F-4D97-AF65-F5344CB8AC3E}">
        <p14:creationId xmlns:p14="http://schemas.microsoft.com/office/powerpoint/2010/main" val="189661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42B7F21-B489-E34A-8197-8EC5BC6BC88D}"/>
              </a:ext>
            </a:extLst>
          </p:cNvPr>
          <p:cNvSpPr txBox="1"/>
          <p:nvPr/>
        </p:nvSpPr>
        <p:spPr>
          <a:xfrm>
            <a:off x="304598" y="1536820"/>
            <a:ext cx="7992694" cy="646331"/>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When the class starts dribbling basketballs in the gym, Jose sits, covers his ears with his hands, and rocks back and forth.</a:t>
            </a:r>
          </a:p>
        </p:txBody>
      </p:sp>
      <p:graphicFrame>
        <p:nvGraphicFramePr>
          <p:cNvPr id="6" name="Content Placeholder 4">
            <a:extLst>
              <a:ext uri="{FF2B5EF4-FFF2-40B4-BE49-F238E27FC236}">
                <a16:creationId xmlns:a16="http://schemas.microsoft.com/office/drawing/2014/main" id="{75880511-67D9-B44A-8187-0637E9C1186E}"/>
              </a:ext>
            </a:extLst>
          </p:cNvPr>
          <p:cNvGraphicFramePr>
            <a:graphicFrameLocks noGrp="1"/>
          </p:cNvGraphicFramePr>
          <p:nvPr>
            <p:ph idx="1"/>
          </p:nvPr>
        </p:nvGraphicFramePr>
        <p:xfrm>
          <a:off x="304598" y="2422081"/>
          <a:ext cx="8274189" cy="1020145"/>
        </p:xfrm>
        <a:graphic>
          <a:graphicData uri="http://schemas.openxmlformats.org/drawingml/2006/table">
            <a:tbl>
              <a:tblPr firstRow="1" bandRow="1">
                <a:tableStyleId>{5C22544A-7EE6-4342-B048-85BDC9FD1C3A}</a:tableStyleId>
              </a:tblPr>
              <a:tblGrid>
                <a:gridCol w="2758063">
                  <a:extLst>
                    <a:ext uri="{9D8B030D-6E8A-4147-A177-3AD203B41FA5}">
                      <a16:colId xmlns:a16="http://schemas.microsoft.com/office/drawing/2014/main" val="4174424263"/>
                    </a:ext>
                  </a:extLst>
                </a:gridCol>
                <a:gridCol w="2758063">
                  <a:extLst>
                    <a:ext uri="{9D8B030D-6E8A-4147-A177-3AD203B41FA5}">
                      <a16:colId xmlns:a16="http://schemas.microsoft.com/office/drawing/2014/main" val="2170819193"/>
                    </a:ext>
                  </a:extLst>
                </a:gridCol>
                <a:gridCol w="2758063">
                  <a:extLst>
                    <a:ext uri="{9D8B030D-6E8A-4147-A177-3AD203B41FA5}">
                      <a16:colId xmlns:a16="http://schemas.microsoft.com/office/drawing/2014/main" val="2582695205"/>
                    </a:ext>
                  </a:extLst>
                </a:gridCol>
              </a:tblGrid>
              <a:tr h="501985">
                <a:tc>
                  <a:txBody>
                    <a:bodyPr/>
                    <a:lstStyle/>
                    <a:p>
                      <a:pPr algn="ctr"/>
                      <a:r>
                        <a:rPr lang="en-US" b="0" i="0" dirty="0">
                          <a:latin typeface="Calibri" panose="020F0502020204030204" pitchFamily="34" charset="0"/>
                          <a:cs typeface="Calibri" panose="020F0502020204030204" pitchFamily="34" charset="0"/>
                        </a:rPr>
                        <a:t>Antecedent</a:t>
                      </a:r>
                    </a:p>
                  </a:txBody>
                  <a:tcPr>
                    <a:solidFill>
                      <a:schemeClr val="accent1">
                        <a:lumMod val="75000"/>
                      </a:schemeClr>
                    </a:solidFill>
                  </a:tcPr>
                </a:tc>
                <a:tc>
                  <a:txBody>
                    <a:bodyPr/>
                    <a:lstStyle/>
                    <a:p>
                      <a:pPr algn="ctr"/>
                      <a:r>
                        <a:rPr lang="en-US" b="0" i="0" dirty="0">
                          <a:latin typeface="Calibri" panose="020F0502020204030204" pitchFamily="34" charset="0"/>
                          <a:cs typeface="Calibri" panose="020F0502020204030204" pitchFamily="34" charset="0"/>
                        </a:rPr>
                        <a:t>Behavior </a:t>
                      </a:r>
                    </a:p>
                  </a:txBody>
                  <a:tcPr>
                    <a:solidFill>
                      <a:schemeClr val="accent1">
                        <a:lumMod val="75000"/>
                      </a:schemeClr>
                    </a:solidFill>
                  </a:tcPr>
                </a:tc>
                <a:tc>
                  <a:txBody>
                    <a:bodyPr/>
                    <a:lstStyle/>
                    <a:p>
                      <a:pPr algn="ctr"/>
                      <a:r>
                        <a:rPr lang="en-US" b="0" i="0" dirty="0">
                          <a:latin typeface="Calibri" panose="020F0502020204030204" pitchFamily="34" charset="0"/>
                          <a:cs typeface="Calibri" panose="020F0502020204030204" pitchFamily="34" charset="0"/>
                        </a:rPr>
                        <a:t>Consequence</a:t>
                      </a:r>
                    </a:p>
                  </a:txBody>
                  <a:tcPr>
                    <a:solidFill>
                      <a:schemeClr val="accent1">
                        <a:lumMod val="75000"/>
                      </a:schemeClr>
                    </a:solidFill>
                  </a:tcPr>
                </a:tc>
                <a:extLst>
                  <a:ext uri="{0D108BD9-81ED-4DB2-BD59-A6C34878D82A}">
                    <a16:rowId xmlns:a16="http://schemas.microsoft.com/office/drawing/2014/main" val="1722926566"/>
                  </a:ext>
                </a:extLst>
              </a:tr>
              <a:tr h="305365">
                <a:tc>
                  <a:txBody>
                    <a:bodyPr/>
                    <a:lstStyle/>
                    <a:p>
                      <a:r>
                        <a:rPr lang="en-US" b="0" i="0" dirty="0">
                          <a:latin typeface="Calibri" panose="020F0502020204030204" pitchFamily="34" charset="0"/>
                          <a:cs typeface="Calibri" panose="020F0502020204030204" pitchFamily="34" charset="0"/>
                        </a:rPr>
                        <a:t>Classmates start bouncing basketballs n the gym</a:t>
                      </a:r>
                    </a:p>
                  </a:txBody>
                  <a:tcPr>
                    <a:solidFill>
                      <a:schemeClr val="accent1">
                        <a:lumMod val="40000"/>
                        <a:lumOff val="60000"/>
                      </a:schemeClr>
                    </a:solidFill>
                  </a:tcPr>
                </a:tc>
                <a:tc>
                  <a:txBody>
                    <a:bodyPr/>
                    <a:lstStyle/>
                    <a:p>
                      <a:r>
                        <a:rPr lang="en-US" b="0" i="0" dirty="0">
                          <a:latin typeface="Calibri" panose="020F0502020204030204" pitchFamily="34" charset="0"/>
                          <a:cs typeface="Calibri" panose="020F0502020204030204" pitchFamily="34" charset="0"/>
                        </a:rPr>
                        <a:t>Jose sits, covers ears, rocks </a:t>
                      </a:r>
                    </a:p>
                  </a:txBody>
                  <a:tcPr>
                    <a:solidFill>
                      <a:schemeClr val="accent1">
                        <a:lumMod val="40000"/>
                        <a:lumOff val="60000"/>
                      </a:schemeClr>
                    </a:solidFill>
                  </a:tcPr>
                </a:tc>
                <a:tc>
                  <a:txBody>
                    <a:bodyPr/>
                    <a:lstStyle/>
                    <a:p>
                      <a:r>
                        <a:rPr lang="en-US" b="0" i="0" dirty="0">
                          <a:latin typeface="Calibri" panose="020F0502020204030204" pitchFamily="34" charset="0"/>
                          <a:cs typeface="Calibri" panose="020F0502020204030204" pitchFamily="34" charset="0"/>
                        </a:rPr>
                        <a:t>Lessens volume of the basketballs</a:t>
                      </a:r>
                    </a:p>
                  </a:txBody>
                  <a:tcPr>
                    <a:solidFill>
                      <a:schemeClr val="accent1">
                        <a:lumMod val="40000"/>
                        <a:lumOff val="60000"/>
                      </a:schemeClr>
                    </a:solidFill>
                  </a:tcPr>
                </a:tc>
                <a:extLst>
                  <a:ext uri="{0D108BD9-81ED-4DB2-BD59-A6C34878D82A}">
                    <a16:rowId xmlns:a16="http://schemas.microsoft.com/office/drawing/2014/main" val="735610232"/>
                  </a:ext>
                </a:extLst>
              </a:tr>
            </a:tbl>
          </a:graphicData>
        </a:graphic>
      </p:graphicFrame>
      <p:sp>
        <p:nvSpPr>
          <p:cNvPr id="3" name="TextBox 2">
            <a:extLst>
              <a:ext uri="{FF2B5EF4-FFF2-40B4-BE49-F238E27FC236}">
                <a16:creationId xmlns:a16="http://schemas.microsoft.com/office/drawing/2014/main" id="{3810D244-EC4E-E541-9F5F-92ED9C0A9C30}"/>
              </a:ext>
            </a:extLst>
          </p:cNvPr>
          <p:cNvSpPr txBox="1"/>
          <p:nvPr/>
        </p:nvSpPr>
        <p:spPr>
          <a:xfrm>
            <a:off x="1064297" y="5484158"/>
            <a:ext cx="5198346" cy="338554"/>
          </a:xfrm>
          <a:prstGeom prst="rect">
            <a:avLst/>
          </a:prstGeom>
          <a:noFill/>
        </p:spPr>
        <p:txBody>
          <a:bodyPr wrap="none" rtlCol="0">
            <a:spAutoFit/>
          </a:bodyPr>
          <a:lstStyle/>
          <a:p>
            <a:r>
              <a:rPr lang="en-US" sz="1600" dirty="0"/>
              <a:t>What function would a pattern of behavior like this suggest?</a:t>
            </a:r>
          </a:p>
        </p:txBody>
      </p:sp>
    </p:spTree>
    <p:extLst>
      <p:ext uri="{BB962C8B-B14F-4D97-AF65-F5344CB8AC3E}">
        <p14:creationId xmlns:p14="http://schemas.microsoft.com/office/powerpoint/2010/main" val="3849361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65D1909-17D2-484C-B9FD-9C6CE5D956FE}"/>
              </a:ext>
            </a:extLst>
          </p:cNvPr>
          <p:cNvSpPr txBox="1"/>
          <p:nvPr/>
        </p:nvSpPr>
        <p:spPr>
          <a:xfrm>
            <a:off x="551246" y="2642393"/>
            <a:ext cx="7772400" cy="584775"/>
          </a:xfrm>
          <a:prstGeom prst="rect">
            <a:avLst/>
          </a:prstGeom>
          <a:noFill/>
        </p:spPr>
        <p:txBody>
          <a:bodyPr wrap="square" rtlCol="0">
            <a:spAutoFit/>
          </a:bodyPr>
          <a:lstStyle/>
          <a:p>
            <a:pPr algn="ctr"/>
            <a:r>
              <a:rPr lang="en-US" sz="3200" dirty="0">
                <a:latin typeface="Calibri" panose="020F0502020204030204" pitchFamily="34" charset="0"/>
                <a:cs typeface="Calibri" panose="020F0502020204030204" pitchFamily="34" charset="0"/>
              </a:rPr>
              <a:t>ABC Data</a:t>
            </a:r>
          </a:p>
        </p:txBody>
      </p:sp>
      <p:sp>
        <p:nvSpPr>
          <p:cNvPr id="5" name="Rectangle 4">
            <a:extLst>
              <a:ext uri="{FF2B5EF4-FFF2-40B4-BE49-F238E27FC236}">
                <a16:creationId xmlns:a16="http://schemas.microsoft.com/office/drawing/2014/main" id="{27183C64-76B5-CB42-BD10-C91DFCEE0D9B}"/>
              </a:ext>
            </a:extLst>
          </p:cNvPr>
          <p:cNvSpPr/>
          <p:nvPr/>
        </p:nvSpPr>
        <p:spPr>
          <a:xfrm>
            <a:off x="3511552" y="1314437"/>
            <a:ext cx="1839671" cy="707886"/>
          </a:xfrm>
          <a:prstGeom prst="rect">
            <a:avLst/>
          </a:prstGeom>
        </p:spPr>
        <p:txBody>
          <a:bodyPr wrap="none">
            <a:spAutoFit/>
          </a:bodyPr>
          <a:lstStyle/>
          <a:p>
            <a:r>
              <a:rPr lang="en-US" sz="4000" u="sng" dirty="0">
                <a:latin typeface="Calibri" panose="020F0502020204030204" pitchFamily="34" charset="0"/>
                <a:cs typeface="Calibri" panose="020F0502020204030204" pitchFamily="34" charset="0"/>
              </a:rPr>
              <a:t>Practice</a:t>
            </a:r>
          </a:p>
        </p:txBody>
      </p:sp>
    </p:spTree>
    <p:extLst>
      <p:ext uri="{BB962C8B-B14F-4D97-AF65-F5344CB8AC3E}">
        <p14:creationId xmlns:p14="http://schemas.microsoft.com/office/powerpoint/2010/main" val="6941581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9EA26BA-C9A9-4CB5-901F-C43F361E865D}"/>
              </a:ext>
            </a:extLst>
          </p:cNvPr>
          <p:cNvSpPr/>
          <p:nvPr/>
        </p:nvSpPr>
        <p:spPr>
          <a:xfrm>
            <a:off x="0" y="-1"/>
            <a:ext cx="9144000" cy="968188"/>
          </a:xfrm>
          <a:prstGeom prst="rect">
            <a:avLst/>
          </a:prstGeom>
          <a:solidFill>
            <a:srgbClr val="1E4C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6193B9-F492-4DE7-A275-892FFC1FD421}"/>
              </a:ext>
            </a:extLst>
          </p:cNvPr>
          <p:cNvSpPr>
            <a:spLocks noGrp="1"/>
          </p:cNvSpPr>
          <p:nvPr>
            <p:ph type="title"/>
          </p:nvPr>
        </p:nvSpPr>
        <p:spPr>
          <a:xfrm>
            <a:off x="169332" y="75296"/>
            <a:ext cx="8827911" cy="892891"/>
          </a:xfrm>
        </p:spPr>
        <p:txBody>
          <a:bodyPr>
            <a:normAutofit/>
          </a:bodyPr>
          <a:lstStyle/>
          <a:p>
            <a:pPr algn="r"/>
            <a:r>
              <a:rPr lang="en-US" sz="3200" dirty="0">
                <a:solidFill>
                  <a:schemeClr val="bg1"/>
                </a:solidFill>
                <a:latin typeface="Calibri" panose="020F0502020204030204" pitchFamily="34" charset="0"/>
                <a:ea typeface="Lato" panose="020F0502020204030203" pitchFamily="34" charset="0"/>
                <a:cs typeface="Calibri" panose="020F0502020204030204" pitchFamily="34" charset="0"/>
              </a:rPr>
              <a:t>Identifying Function</a:t>
            </a:r>
          </a:p>
        </p:txBody>
      </p:sp>
      <p:sp>
        <p:nvSpPr>
          <p:cNvPr id="4" name="Content Placeholder 3">
            <a:extLst>
              <a:ext uri="{FF2B5EF4-FFF2-40B4-BE49-F238E27FC236}">
                <a16:creationId xmlns:a16="http://schemas.microsoft.com/office/drawing/2014/main" id="{A94701D3-E5E8-C14E-A478-8E12856D7D83}"/>
              </a:ext>
            </a:extLst>
          </p:cNvPr>
          <p:cNvSpPr>
            <a:spLocks noGrp="1"/>
          </p:cNvSpPr>
          <p:nvPr>
            <p:ph idx="1"/>
          </p:nvPr>
        </p:nvSpPr>
        <p:spPr>
          <a:xfrm>
            <a:off x="700648" y="1381539"/>
            <a:ext cx="8131037" cy="4094921"/>
          </a:xfrm>
        </p:spPr>
        <p:txBody>
          <a:bodyPr>
            <a:normAutofit/>
          </a:bodyPr>
          <a:lstStyle/>
          <a:p>
            <a:pPr marL="0" indent="0">
              <a:buNone/>
            </a:pPr>
            <a:r>
              <a:rPr lang="en-US" sz="2400" dirty="0">
                <a:latin typeface="Calibri" panose="020F0502020204030204" pitchFamily="34" charset="0"/>
                <a:cs typeface="Calibri" panose="020F0502020204030204" pitchFamily="34" charset="0"/>
              </a:rPr>
              <a:t>1.  Review the antecedents to identify when the behavior is most likely to occur</a:t>
            </a:r>
          </a:p>
          <a:p>
            <a:pPr marL="0" indent="0">
              <a:buNone/>
            </a:pPr>
            <a:endParaRPr lang="en-US" sz="2400" dirty="0">
              <a:latin typeface="Calibri" panose="020F0502020204030204" pitchFamily="34" charset="0"/>
              <a:cs typeface="Calibri" panose="020F0502020204030204" pitchFamily="34" charset="0"/>
            </a:endParaRPr>
          </a:p>
          <a:p>
            <a:pPr marL="0" indent="0">
              <a:buNone/>
            </a:pPr>
            <a:r>
              <a:rPr lang="en-US" sz="2400" dirty="0">
                <a:latin typeface="Calibri" panose="020F0502020204030204" pitchFamily="34" charset="0"/>
                <a:cs typeface="Calibri" panose="020F0502020204030204" pitchFamily="34" charset="0"/>
              </a:rPr>
              <a:t>2.  Review the consequences to identify what reinforces the target behavior (the purpose it serves/the function)</a:t>
            </a:r>
          </a:p>
          <a:p>
            <a:pPr lvl="1">
              <a:buFont typeface="Courier New" panose="02070309020205020404" pitchFamily="49" charset="0"/>
              <a:buChar char="o"/>
            </a:pPr>
            <a:r>
              <a:rPr lang="en-US" sz="2000" dirty="0">
                <a:latin typeface="Calibri" panose="020F0502020204030204" pitchFamily="34" charset="0"/>
                <a:cs typeface="Calibri" panose="020F0502020204030204" pitchFamily="34" charset="0"/>
              </a:rPr>
              <a:t>Attention</a:t>
            </a:r>
          </a:p>
          <a:p>
            <a:pPr lvl="1">
              <a:buFont typeface="Courier New" panose="02070309020205020404" pitchFamily="49" charset="0"/>
              <a:buChar char="o"/>
            </a:pPr>
            <a:r>
              <a:rPr lang="en-US" sz="2000" dirty="0">
                <a:latin typeface="Calibri" panose="020F0502020204030204" pitchFamily="34" charset="0"/>
                <a:cs typeface="Calibri" panose="020F0502020204030204" pitchFamily="34" charset="0"/>
              </a:rPr>
              <a:t>Tangibles</a:t>
            </a:r>
          </a:p>
          <a:p>
            <a:pPr lvl="1">
              <a:buFont typeface="Courier New" panose="02070309020205020404" pitchFamily="49" charset="0"/>
              <a:buChar char="o"/>
            </a:pPr>
            <a:r>
              <a:rPr lang="en-US" sz="2000" dirty="0">
                <a:latin typeface="Calibri" panose="020F0502020204030204" pitchFamily="34" charset="0"/>
                <a:cs typeface="Calibri" panose="020F0502020204030204" pitchFamily="34" charset="0"/>
              </a:rPr>
              <a:t>Escape</a:t>
            </a:r>
          </a:p>
          <a:p>
            <a:pPr lvl="1">
              <a:buFont typeface="Courier New" panose="02070309020205020404" pitchFamily="49" charset="0"/>
              <a:buChar char="o"/>
            </a:pPr>
            <a:r>
              <a:rPr lang="en-US" sz="2000" dirty="0">
                <a:latin typeface="Calibri" panose="020F0502020204030204" pitchFamily="34" charset="0"/>
                <a:cs typeface="Calibri" panose="020F0502020204030204" pitchFamily="34" charset="0"/>
              </a:rPr>
              <a:t>Sensory stimulation</a:t>
            </a:r>
          </a:p>
        </p:txBody>
      </p:sp>
    </p:spTree>
    <p:extLst>
      <p:ext uri="{BB962C8B-B14F-4D97-AF65-F5344CB8AC3E}">
        <p14:creationId xmlns:p14="http://schemas.microsoft.com/office/powerpoint/2010/main" val="62198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fade">
                                      <p:cBhvr>
                                        <p:cTn id="15" dur="500"/>
                                        <p:tgtEl>
                                          <p:spTgt spid="4">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5" end="5"/>
                                            </p:txEl>
                                          </p:spTgt>
                                        </p:tgtEl>
                                        <p:attrNameLst>
                                          <p:attrName>style.visibility</p:attrName>
                                        </p:attrNameLst>
                                      </p:cBhvr>
                                      <p:to>
                                        <p:strVal val="visible"/>
                                      </p:to>
                                    </p:set>
                                    <p:animEffect transition="in" filter="fade">
                                      <p:cBhvr>
                                        <p:cTn id="18" dur="500"/>
                                        <p:tgtEl>
                                          <p:spTgt spid="4">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fade">
                                      <p:cBhvr>
                                        <p:cTn id="21"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717A9DF-5E33-4AF6-A124-231E7A2B1154}"/>
              </a:ext>
            </a:extLst>
          </p:cNvPr>
          <p:cNvPicPr>
            <a:picLocks noChangeAspect="1"/>
          </p:cNvPicPr>
          <p:nvPr/>
        </p:nvPicPr>
        <p:blipFill>
          <a:blip r:embed="rId2"/>
          <a:stretch>
            <a:fillRect/>
          </a:stretch>
        </p:blipFill>
        <p:spPr>
          <a:xfrm>
            <a:off x="445347" y="436161"/>
            <a:ext cx="1432560" cy="537210"/>
          </a:xfrm>
          <a:prstGeom prst="rect">
            <a:avLst/>
          </a:prstGeom>
        </p:spPr>
      </p:pic>
      <p:sp>
        <p:nvSpPr>
          <p:cNvPr id="9" name="TextBox 8">
            <a:extLst>
              <a:ext uri="{FF2B5EF4-FFF2-40B4-BE49-F238E27FC236}">
                <a16:creationId xmlns:a16="http://schemas.microsoft.com/office/drawing/2014/main" id="{B65D1909-17D2-484C-B9FD-9C6CE5D956FE}"/>
              </a:ext>
            </a:extLst>
          </p:cNvPr>
          <p:cNvSpPr txBox="1"/>
          <p:nvPr/>
        </p:nvSpPr>
        <p:spPr>
          <a:xfrm>
            <a:off x="786384" y="2613818"/>
            <a:ext cx="7772400" cy="584775"/>
          </a:xfrm>
          <a:prstGeom prst="rect">
            <a:avLst/>
          </a:prstGeom>
          <a:noFill/>
        </p:spPr>
        <p:txBody>
          <a:bodyPr wrap="square" rtlCol="0">
            <a:spAutoFit/>
          </a:bodyPr>
          <a:lstStyle/>
          <a:p>
            <a:pPr algn="ctr"/>
            <a:r>
              <a:rPr lang="en-US" sz="3200" dirty="0">
                <a:latin typeface="Calibri" panose="020F0502020204030204" pitchFamily="34" charset="0"/>
                <a:cs typeface="Calibri" panose="020F0502020204030204" pitchFamily="34" charset="0"/>
              </a:rPr>
              <a:t>ABC Review and Identifying Function</a:t>
            </a:r>
          </a:p>
        </p:txBody>
      </p:sp>
      <p:sp>
        <p:nvSpPr>
          <p:cNvPr id="5" name="Rectangle 4">
            <a:extLst>
              <a:ext uri="{FF2B5EF4-FFF2-40B4-BE49-F238E27FC236}">
                <a16:creationId xmlns:a16="http://schemas.microsoft.com/office/drawing/2014/main" id="{27183C64-76B5-CB42-BD10-C91DFCEE0D9B}"/>
              </a:ext>
            </a:extLst>
          </p:cNvPr>
          <p:cNvSpPr/>
          <p:nvPr/>
        </p:nvSpPr>
        <p:spPr>
          <a:xfrm>
            <a:off x="3511552" y="1314437"/>
            <a:ext cx="1509965" cy="584775"/>
          </a:xfrm>
          <a:prstGeom prst="rect">
            <a:avLst/>
          </a:prstGeom>
        </p:spPr>
        <p:txBody>
          <a:bodyPr wrap="none">
            <a:spAutoFit/>
          </a:bodyPr>
          <a:lstStyle/>
          <a:p>
            <a:r>
              <a:rPr lang="en-US" sz="3200" u="sng" dirty="0">
                <a:latin typeface="Calibri" panose="020F0502020204030204" pitchFamily="34" charset="0"/>
                <a:cs typeface="Calibri" panose="020F0502020204030204" pitchFamily="34" charset="0"/>
              </a:rPr>
              <a:t>Practice</a:t>
            </a:r>
          </a:p>
        </p:txBody>
      </p:sp>
    </p:spTree>
    <p:extLst>
      <p:ext uri="{BB962C8B-B14F-4D97-AF65-F5344CB8AC3E}">
        <p14:creationId xmlns:p14="http://schemas.microsoft.com/office/powerpoint/2010/main" val="29718747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9"/>
          <p:cNvSpPr/>
          <p:nvPr/>
        </p:nvSpPr>
        <p:spPr>
          <a:xfrm>
            <a:off x="0" y="-1"/>
            <a:ext cx="9144000" cy="968188"/>
          </a:xfrm>
          <a:prstGeom prst="rect">
            <a:avLst/>
          </a:prstGeom>
          <a:solidFill>
            <a:srgbClr val="1E4C77"/>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5" name="Google Shape;205;p29"/>
          <p:cNvSpPr txBox="1">
            <a:spLocks noGrp="1"/>
          </p:cNvSpPr>
          <p:nvPr>
            <p:ph type="title"/>
          </p:nvPr>
        </p:nvSpPr>
        <p:spPr>
          <a:xfrm>
            <a:off x="169332" y="75296"/>
            <a:ext cx="8827911" cy="892891"/>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lt1"/>
              </a:buClr>
              <a:buSzPts val="3600"/>
              <a:buFont typeface="Calibri"/>
              <a:buNone/>
            </a:pPr>
            <a:r>
              <a:rPr lang="en-US" sz="3600" dirty="0">
                <a:solidFill>
                  <a:schemeClr val="lt1"/>
                </a:solidFill>
                <a:latin typeface="Calibri"/>
                <a:ea typeface="Calibri"/>
                <a:cs typeface="Calibri"/>
                <a:sym typeface="Calibri"/>
              </a:rPr>
              <a:t>References</a:t>
            </a:r>
            <a:endParaRPr dirty="0"/>
          </a:p>
        </p:txBody>
      </p:sp>
      <p:sp>
        <p:nvSpPr>
          <p:cNvPr id="206" name="Google Shape;206;p29"/>
          <p:cNvSpPr txBox="1">
            <a:spLocks noGrp="1"/>
          </p:cNvSpPr>
          <p:nvPr>
            <p:ph type="body" idx="1"/>
          </p:nvPr>
        </p:nvSpPr>
        <p:spPr>
          <a:xfrm>
            <a:off x="890522" y="1865377"/>
            <a:ext cx="7321958" cy="3866350"/>
          </a:xfrm>
          <a:prstGeom prst="rect">
            <a:avLst/>
          </a:prstGeom>
          <a:noFill/>
          <a:ln>
            <a:noFill/>
          </a:ln>
        </p:spPr>
        <p:txBody>
          <a:bodyPr spcFirstLastPara="1" wrap="square" lIns="91425" tIns="45700" rIns="91425" bIns="45700" anchor="t" anchorCtr="0">
            <a:noAutofit/>
          </a:bodyPr>
          <a:lstStyle/>
          <a:p>
            <a:pPr marL="228600" lvl="1" indent="0">
              <a:lnSpc>
                <a:spcPct val="80000"/>
              </a:lnSpc>
              <a:buSzPts val="2800"/>
              <a:buNone/>
            </a:pPr>
            <a:endParaRPr lang="en-US" sz="1800" dirty="0"/>
          </a:p>
          <a:p>
            <a:pPr marL="228600" lvl="1" indent="0">
              <a:lnSpc>
                <a:spcPct val="80000"/>
              </a:lnSpc>
              <a:buSzPts val="2800"/>
              <a:buNone/>
            </a:pPr>
            <a:r>
              <a:rPr lang="en-US" sz="1800" dirty="0"/>
              <a:t>Cooper, J.O., Heron, T.E., </a:t>
            </a:r>
            <a:r>
              <a:rPr lang="en-US" sz="1800" dirty="0" err="1"/>
              <a:t>Heward</a:t>
            </a:r>
            <a:r>
              <a:rPr lang="en-US" sz="1800" dirty="0"/>
              <a:t>, W.L. (2007). Applied behavior analysis 	(2nd Ed.). Upper Saddle, New Jersey: Pearson. </a:t>
            </a:r>
          </a:p>
          <a:p>
            <a:pPr marL="228600" lvl="1" indent="0">
              <a:lnSpc>
                <a:spcPct val="80000"/>
              </a:lnSpc>
              <a:buSzPts val="2800"/>
              <a:buNone/>
            </a:pPr>
            <a:endParaRPr lang="en-US" sz="1800" dirty="0"/>
          </a:p>
          <a:p>
            <a:pPr marL="228600" lvl="1" indent="0">
              <a:lnSpc>
                <a:spcPct val="80000"/>
              </a:lnSpc>
              <a:buSzPts val="2800"/>
              <a:buNone/>
            </a:pPr>
            <a:endParaRPr lang="en-US" sz="1800" dirty="0"/>
          </a:p>
          <a:p>
            <a:pPr marL="228600" lvl="1" indent="0">
              <a:lnSpc>
                <a:spcPct val="80000"/>
              </a:lnSpc>
              <a:buSzPts val="2800"/>
              <a:buNone/>
            </a:pPr>
            <a:r>
              <a:rPr lang="en-US" sz="2400" dirty="0">
                <a:latin typeface="Century Gothic"/>
                <a:ea typeface="Century Gothic"/>
                <a:cs typeface="Century Gothic"/>
                <a:sym typeface="Century Gothic"/>
              </a:rPr>
              <a:t>	</a:t>
            </a:r>
            <a:endParaRPr dirty="0"/>
          </a:p>
          <a:p>
            <a:pPr marL="0" lvl="0" indent="0" algn="l" rtl="0">
              <a:lnSpc>
                <a:spcPct val="80000"/>
              </a:lnSpc>
              <a:spcBef>
                <a:spcPts val="1200"/>
              </a:spcBef>
              <a:spcAft>
                <a:spcPts val="0"/>
              </a:spcAft>
              <a:buClr>
                <a:schemeClr val="dk1"/>
              </a:buClr>
              <a:buSzPts val="3000"/>
              <a:buNone/>
            </a:pPr>
            <a:endParaRPr sz="3000" dirty="0">
              <a:latin typeface="Century Gothic"/>
              <a:ea typeface="Century Gothic"/>
              <a:cs typeface="Century Gothic"/>
              <a:sym typeface="Century Gothic"/>
            </a:endParaRPr>
          </a:p>
        </p:txBody>
      </p:sp>
    </p:spTree>
    <p:extLst>
      <p:ext uri="{BB962C8B-B14F-4D97-AF65-F5344CB8AC3E}">
        <p14:creationId xmlns:p14="http://schemas.microsoft.com/office/powerpoint/2010/main" val="3478640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6">
                                            <p:txEl>
                                              <p:pRg st="1" end="1"/>
                                            </p:txEl>
                                          </p:spTgt>
                                        </p:tgtEl>
                                        <p:attrNameLst>
                                          <p:attrName>style.visibility</p:attrName>
                                        </p:attrNameLst>
                                      </p:cBhvr>
                                      <p:to>
                                        <p:strVal val="visible"/>
                                      </p:to>
                                    </p:set>
                                    <p:anim calcmode="lin" valueType="num">
                                      <p:cBhvr additive="base">
                                        <p:cTn id="7" dur="1000"/>
                                        <p:tgtEl>
                                          <p:spTgt spid="206">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06">
                                            <p:txEl>
                                              <p:pRg st="4" end="4"/>
                                            </p:txEl>
                                          </p:spTgt>
                                        </p:tgtEl>
                                        <p:attrNameLst>
                                          <p:attrName>style.visibility</p:attrName>
                                        </p:attrNameLst>
                                      </p:cBhvr>
                                      <p:to>
                                        <p:strVal val="visible"/>
                                      </p:to>
                                    </p:set>
                                    <p:anim calcmode="lin" valueType="num">
                                      <p:cBhvr additive="base">
                                        <p:cTn id="12" dur="1000"/>
                                        <p:tgtEl>
                                          <p:spTgt spid="206">
                                            <p:txEl>
                                              <p:pRg st="4" end="4"/>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5" name="Google Shape;485;p68"/>
          <p:cNvSpPr/>
          <p:nvPr/>
        </p:nvSpPr>
        <p:spPr>
          <a:xfrm>
            <a:off x="0" y="2517422"/>
            <a:ext cx="9156340" cy="43405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6" name="Google Shape;486;p68"/>
          <p:cNvSpPr txBox="1"/>
          <p:nvPr/>
        </p:nvSpPr>
        <p:spPr>
          <a:xfrm>
            <a:off x="38075" y="3048675"/>
            <a:ext cx="9144000" cy="2687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Thank you!</a:t>
            </a:r>
            <a:endParaRPr/>
          </a:p>
          <a:p>
            <a:pPr marL="0" marR="0" lvl="0" indent="0" algn="ctr" rtl="0">
              <a:spcBef>
                <a:spcPts val="0"/>
              </a:spcBef>
              <a:spcAft>
                <a:spcPts val="0"/>
              </a:spcAft>
              <a:buNone/>
            </a:pPr>
            <a:endParaRPr sz="1800">
              <a:solidFill>
                <a:schemeClr val="dk1"/>
              </a:solidFill>
              <a:latin typeface="Calibri"/>
              <a:ea typeface="Calibri"/>
              <a:cs typeface="Calibri"/>
              <a:sym typeface="Calibri"/>
            </a:endParaRPr>
          </a:p>
          <a:p>
            <a:pPr marL="0" marR="0" lvl="0" indent="0" algn="ctr" rtl="0">
              <a:spcBef>
                <a:spcPts val="0"/>
              </a:spcBef>
              <a:spcAft>
                <a:spcPts val="0"/>
              </a:spcAft>
              <a:buNone/>
            </a:pPr>
            <a:endParaRPr sz="1800">
              <a:solidFill>
                <a:schemeClr val="dk1"/>
              </a:solidFill>
              <a:latin typeface="Calibri"/>
              <a:ea typeface="Calibri"/>
              <a:cs typeface="Calibri"/>
              <a:sym typeface="Calibri"/>
            </a:endParaRPr>
          </a:p>
          <a:p>
            <a:pPr marL="0" marR="0" lvl="0" indent="0" algn="ctr" rtl="0">
              <a:spcBef>
                <a:spcPts val="0"/>
              </a:spcBef>
              <a:spcAft>
                <a:spcPts val="0"/>
              </a:spcAft>
              <a:buNone/>
            </a:pPr>
            <a:r>
              <a:rPr lang="en-US" sz="2400">
                <a:solidFill>
                  <a:schemeClr val="dk1"/>
                </a:solidFill>
                <a:latin typeface="Calibri"/>
                <a:ea typeface="Calibri"/>
                <a:cs typeface="Calibri"/>
                <a:sym typeface="Calibri"/>
              </a:rPr>
              <a:t>Julia Smith, M.Ed., BCBA, LBA</a:t>
            </a:r>
            <a:endParaRPr/>
          </a:p>
          <a:p>
            <a:pPr marL="0" marR="0" lvl="0" indent="0" algn="ctr" rtl="0">
              <a:spcBef>
                <a:spcPts val="0"/>
              </a:spcBef>
              <a:spcAft>
                <a:spcPts val="0"/>
              </a:spcAft>
              <a:buNone/>
            </a:pPr>
            <a:r>
              <a:rPr lang="en-US" sz="2400" u="sng">
                <a:solidFill>
                  <a:schemeClr val="hlink"/>
                </a:solidFill>
                <a:latin typeface="Calibri"/>
                <a:ea typeface="Calibri"/>
                <a:cs typeface="Calibri"/>
                <a:sym typeface="Calibri"/>
                <a:hlinkClick r:id="rId3"/>
              </a:rPr>
              <a:t>julia.smith@abileneisd.org</a:t>
            </a:r>
            <a:endParaRPr sz="2400">
              <a:solidFill>
                <a:schemeClr val="dk1"/>
              </a:solidFill>
              <a:latin typeface="Calibri"/>
              <a:ea typeface="Calibri"/>
              <a:cs typeface="Calibri"/>
              <a:sym typeface="Calibri"/>
            </a:endParaRPr>
          </a:p>
          <a:p>
            <a:pPr marL="0" marR="0" lvl="0" indent="0" algn="ctr" rtl="0">
              <a:spcBef>
                <a:spcPts val="0"/>
              </a:spcBef>
              <a:spcAft>
                <a:spcPts val="0"/>
              </a:spcAft>
              <a:buNone/>
            </a:pPr>
            <a:r>
              <a:rPr lang="en-US" sz="2400">
                <a:solidFill>
                  <a:schemeClr val="dk1"/>
                </a:solidFill>
                <a:latin typeface="Calibri"/>
                <a:ea typeface="Calibri"/>
                <a:cs typeface="Calibri"/>
                <a:sym typeface="Calibri"/>
              </a:rPr>
              <a:t>juliasmith060@gmail.com</a:t>
            </a:r>
            <a:endParaRPr sz="2400">
              <a:solidFill>
                <a:schemeClr val="dk1"/>
              </a:solidFill>
              <a:latin typeface="Calibri"/>
              <a:ea typeface="Calibri"/>
              <a:cs typeface="Calibri"/>
              <a:sym typeface="Calibri"/>
            </a:endParaRPr>
          </a:p>
        </p:txBody>
      </p:sp>
      <p:pic>
        <p:nvPicPr>
          <p:cNvPr id="3" name="Picture 2" descr="A picture containing laying, bed, baby, room&#10;&#10;Description automatically generated">
            <a:extLst>
              <a:ext uri="{FF2B5EF4-FFF2-40B4-BE49-F238E27FC236}">
                <a16:creationId xmlns:a16="http://schemas.microsoft.com/office/drawing/2014/main" id="{0000F593-E16B-4CD7-9597-712EDE6D4828}"/>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 y="0"/>
            <a:ext cx="9105925" cy="313001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0"/>
          <p:cNvSpPr/>
          <p:nvPr/>
        </p:nvSpPr>
        <p:spPr>
          <a:xfrm>
            <a:off x="0" y="-1"/>
            <a:ext cx="9144000" cy="968188"/>
          </a:xfrm>
          <a:prstGeom prst="rect">
            <a:avLst/>
          </a:prstGeom>
          <a:solidFill>
            <a:srgbClr val="1E4C77"/>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2" name="Google Shape;212;p30"/>
          <p:cNvSpPr txBox="1">
            <a:spLocks noGrp="1"/>
          </p:cNvSpPr>
          <p:nvPr>
            <p:ph type="title"/>
          </p:nvPr>
        </p:nvSpPr>
        <p:spPr>
          <a:xfrm>
            <a:off x="169332" y="75296"/>
            <a:ext cx="8827911" cy="892891"/>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lt1"/>
              </a:buClr>
              <a:buSzPts val="3600"/>
              <a:buFont typeface="Calibri"/>
              <a:buNone/>
            </a:pPr>
            <a:r>
              <a:rPr lang="en-US" sz="3600">
                <a:solidFill>
                  <a:schemeClr val="lt1"/>
                </a:solidFill>
                <a:latin typeface="Calibri"/>
                <a:ea typeface="Calibri"/>
                <a:cs typeface="Calibri"/>
                <a:sym typeface="Calibri"/>
              </a:rPr>
              <a:t>Is it Behavior?</a:t>
            </a:r>
            <a:endParaRPr/>
          </a:p>
        </p:txBody>
      </p:sp>
      <p:sp>
        <p:nvSpPr>
          <p:cNvPr id="213" name="Google Shape;213;p30"/>
          <p:cNvSpPr txBox="1">
            <a:spLocks noGrp="1"/>
          </p:cNvSpPr>
          <p:nvPr>
            <p:ph type="body" idx="1"/>
          </p:nvPr>
        </p:nvSpPr>
        <p:spPr>
          <a:xfrm>
            <a:off x="907399" y="1389889"/>
            <a:ext cx="3675888" cy="424842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400"/>
              <a:buNone/>
            </a:pPr>
            <a:endParaRPr sz="1400">
              <a:latin typeface="Century Gothic"/>
              <a:ea typeface="Century Gothic"/>
              <a:cs typeface="Century Gothic"/>
              <a:sym typeface="Century Gothic"/>
            </a:endParaRPr>
          </a:p>
          <a:p>
            <a:pPr marL="228600" lvl="1" indent="0" algn="l" rtl="0">
              <a:lnSpc>
                <a:spcPct val="90000"/>
              </a:lnSpc>
              <a:spcBef>
                <a:spcPts val="500"/>
              </a:spcBef>
              <a:spcAft>
                <a:spcPts val="0"/>
              </a:spcAft>
              <a:buClr>
                <a:schemeClr val="dk1"/>
              </a:buClr>
              <a:buSzPts val="2400"/>
              <a:buNone/>
            </a:pPr>
            <a:r>
              <a:rPr lang="en-US" sz="2400" u="sng">
                <a:latin typeface="Calibri"/>
                <a:ea typeface="Calibri"/>
                <a:cs typeface="Calibri"/>
                <a:sym typeface="Calibri"/>
              </a:rPr>
              <a:t>Behavior </a:t>
            </a:r>
            <a:endParaRPr/>
          </a:p>
          <a:p>
            <a:pPr marL="228600" lvl="1" indent="0" algn="l" rtl="0">
              <a:lnSpc>
                <a:spcPct val="90000"/>
              </a:lnSpc>
              <a:spcBef>
                <a:spcPts val="700"/>
              </a:spcBef>
              <a:spcAft>
                <a:spcPts val="0"/>
              </a:spcAft>
              <a:buClr>
                <a:schemeClr val="dk1"/>
              </a:buClr>
              <a:buSzPts val="2400"/>
              <a:buNone/>
            </a:pPr>
            <a:endParaRPr sz="2400">
              <a:latin typeface="Calibri"/>
              <a:ea typeface="Calibri"/>
              <a:cs typeface="Calibri"/>
              <a:sym typeface="Calibri"/>
            </a:endParaRPr>
          </a:p>
          <a:p>
            <a:pPr marL="571500" lvl="1" indent="-342900" algn="l" rtl="0">
              <a:lnSpc>
                <a:spcPct val="90000"/>
              </a:lnSpc>
              <a:spcBef>
                <a:spcPts val="700"/>
              </a:spcBef>
              <a:spcAft>
                <a:spcPts val="0"/>
              </a:spcAft>
              <a:buClr>
                <a:schemeClr val="dk1"/>
              </a:buClr>
              <a:buSzPts val="2400"/>
              <a:buChar char="•"/>
            </a:pPr>
            <a:r>
              <a:rPr lang="en-US" sz="2400">
                <a:latin typeface="Calibri"/>
                <a:ea typeface="Calibri"/>
                <a:cs typeface="Calibri"/>
                <a:sym typeface="Calibri"/>
              </a:rPr>
              <a:t>Crying	</a:t>
            </a:r>
            <a:endParaRPr>
              <a:latin typeface="Calibri"/>
              <a:ea typeface="Calibri"/>
              <a:cs typeface="Calibri"/>
              <a:sym typeface="Calibri"/>
            </a:endParaRPr>
          </a:p>
          <a:p>
            <a:pPr marL="571500" lvl="1" indent="-342900" algn="l" rtl="0">
              <a:lnSpc>
                <a:spcPct val="90000"/>
              </a:lnSpc>
              <a:spcBef>
                <a:spcPts val="700"/>
              </a:spcBef>
              <a:spcAft>
                <a:spcPts val="0"/>
              </a:spcAft>
              <a:buClr>
                <a:schemeClr val="dk1"/>
              </a:buClr>
              <a:buSzPts val="2400"/>
              <a:buChar char="•"/>
            </a:pPr>
            <a:r>
              <a:rPr lang="en-US" sz="2400">
                <a:latin typeface="Calibri"/>
                <a:ea typeface="Calibri"/>
                <a:cs typeface="Calibri"/>
                <a:sym typeface="Calibri"/>
              </a:rPr>
              <a:t>Spitting</a:t>
            </a:r>
            <a:r>
              <a:rPr lang="en-US">
                <a:latin typeface="Calibri"/>
                <a:ea typeface="Calibri"/>
                <a:cs typeface="Calibri"/>
                <a:sym typeface="Calibri"/>
              </a:rPr>
              <a:t>	</a:t>
            </a:r>
            <a:endParaRPr/>
          </a:p>
          <a:p>
            <a:pPr marL="571500" lvl="1" indent="-342900" algn="l" rtl="0">
              <a:lnSpc>
                <a:spcPct val="90000"/>
              </a:lnSpc>
              <a:spcBef>
                <a:spcPts val="700"/>
              </a:spcBef>
              <a:spcAft>
                <a:spcPts val="0"/>
              </a:spcAft>
              <a:buClr>
                <a:schemeClr val="dk1"/>
              </a:buClr>
              <a:buSzPts val="2400"/>
              <a:buChar char="•"/>
            </a:pPr>
            <a:r>
              <a:rPr lang="en-US" sz="2400">
                <a:latin typeface="Calibri"/>
                <a:ea typeface="Calibri"/>
                <a:cs typeface="Calibri"/>
                <a:sym typeface="Calibri"/>
              </a:rPr>
              <a:t>Hitting	</a:t>
            </a:r>
            <a:endParaRPr/>
          </a:p>
          <a:p>
            <a:pPr marL="571500" lvl="1" indent="-342900" algn="l" rtl="0">
              <a:lnSpc>
                <a:spcPct val="90000"/>
              </a:lnSpc>
              <a:spcBef>
                <a:spcPts val="700"/>
              </a:spcBef>
              <a:spcAft>
                <a:spcPts val="0"/>
              </a:spcAft>
              <a:buClr>
                <a:schemeClr val="dk1"/>
              </a:buClr>
              <a:buSzPts val="2400"/>
              <a:buChar char="•"/>
            </a:pPr>
            <a:r>
              <a:rPr lang="en-US">
                <a:latin typeface="Calibri"/>
                <a:ea typeface="Calibri"/>
                <a:cs typeface="Calibri"/>
                <a:sym typeface="Calibri"/>
              </a:rPr>
              <a:t>Rocking</a:t>
            </a:r>
            <a:endParaRPr sz="2400">
              <a:latin typeface="Calibri"/>
              <a:ea typeface="Calibri"/>
              <a:cs typeface="Calibri"/>
              <a:sym typeface="Calibri"/>
            </a:endParaRPr>
          </a:p>
          <a:p>
            <a:pPr marL="571500" lvl="1" indent="-342900" algn="l" rtl="0">
              <a:lnSpc>
                <a:spcPct val="90000"/>
              </a:lnSpc>
              <a:spcBef>
                <a:spcPts val="700"/>
              </a:spcBef>
              <a:spcAft>
                <a:spcPts val="0"/>
              </a:spcAft>
              <a:buClr>
                <a:schemeClr val="dk1"/>
              </a:buClr>
              <a:buSzPts val="2400"/>
              <a:buChar char="•"/>
            </a:pPr>
            <a:r>
              <a:rPr lang="en-US">
                <a:latin typeface="Calibri"/>
                <a:ea typeface="Calibri"/>
                <a:cs typeface="Calibri"/>
                <a:sym typeface="Calibri"/>
              </a:rPr>
              <a:t>Laughing	</a:t>
            </a:r>
            <a:endParaRPr sz="2400">
              <a:latin typeface="Calibri"/>
              <a:ea typeface="Calibri"/>
              <a:cs typeface="Calibri"/>
              <a:sym typeface="Calibri"/>
            </a:endParaRPr>
          </a:p>
          <a:p>
            <a:pPr marL="228600" lvl="1" indent="0" algn="l" rtl="0">
              <a:lnSpc>
                <a:spcPct val="90000"/>
              </a:lnSpc>
              <a:spcBef>
                <a:spcPts val="700"/>
              </a:spcBef>
              <a:spcAft>
                <a:spcPts val="0"/>
              </a:spcAft>
              <a:buClr>
                <a:schemeClr val="dk1"/>
              </a:buClr>
              <a:buSzPts val="2400"/>
              <a:buNone/>
            </a:pPr>
            <a:r>
              <a:rPr lang="en-US" sz="2400">
                <a:latin typeface="Calibri"/>
                <a:ea typeface="Calibri"/>
                <a:cs typeface="Calibri"/>
                <a:sym typeface="Calibri"/>
              </a:rPr>
              <a:t>			</a:t>
            </a:r>
            <a:endParaRPr/>
          </a:p>
          <a:p>
            <a:pPr marL="0" lvl="0" indent="0" algn="l" rtl="0">
              <a:lnSpc>
                <a:spcPct val="90000"/>
              </a:lnSpc>
              <a:spcBef>
                <a:spcPts val="1200"/>
              </a:spcBef>
              <a:spcAft>
                <a:spcPts val="0"/>
              </a:spcAft>
              <a:buClr>
                <a:schemeClr val="dk1"/>
              </a:buClr>
              <a:buSzPts val="3000"/>
              <a:buNone/>
            </a:pPr>
            <a:endParaRPr sz="3000">
              <a:latin typeface="Century Gothic"/>
              <a:ea typeface="Century Gothic"/>
              <a:cs typeface="Century Gothic"/>
              <a:sym typeface="Century Gothic"/>
            </a:endParaRPr>
          </a:p>
        </p:txBody>
      </p:sp>
      <p:sp>
        <p:nvSpPr>
          <p:cNvPr id="214" name="Google Shape;214;p30"/>
          <p:cNvSpPr txBox="1"/>
          <p:nvPr/>
        </p:nvSpPr>
        <p:spPr>
          <a:xfrm>
            <a:off x="4847730" y="1367945"/>
            <a:ext cx="2944126" cy="424842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400"/>
              <a:buFont typeface="Arial"/>
              <a:buNone/>
            </a:pPr>
            <a:endParaRPr sz="1400">
              <a:solidFill>
                <a:schemeClr val="dk1"/>
              </a:solidFill>
              <a:latin typeface="Century Gothic"/>
              <a:ea typeface="Century Gothic"/>
              <a:cs typeface="Century Gothic"/>
              <a:sym typeface="Century Gothic"/>
            </a:endParaRPr>
          </a:p>
          <a:p>
            <a:pPr marL="228600" marR="0" lvl="1" indent="0" algn="l" rtl="0">
              <a:lnSpc>
                <a:spcPct val="90000"/>
              </a:lnSpc>
              <a:spcBef>
                <a:spcPts val="500"/>
              </a:spcBef>
              <a:spcAft>
                <a:spcPts val="0"/>
              </a:spcAft>
              <a:buClr>
                <a:schemeClr val="dk1"/>
              </a:buClr>
              <a:buSzPts val="2400"/>
              <a:buFont typeface="Arial"/>
              <a:buNone/>
            </a:pPr>
            <a:r>
              <a:rPr lang="en-US" sz="2400" b="0" i="0" u="sng" strike="noStrike" cap="none">
                <a:solidFill>
                  <a:schemeClr val="dk1"/>
                </a:solidFill>
                <a:latin typeface="Calibri"/>
                <a:ea typeface="Calibri"/>
                <a:cs typeface="Calibri"/>
                <a:sym typeface="Calibri"/>
              </a:rPr>
              <a:t>Not Behavior </a:t>
            </a:r>
            <a:endParaRPr/>
          </a:p>
          <a:p>
            <a:pPr marL="228600" marR="0" lvl="1" indent="0" algn="l" rtl="0">
              <a:lnSpc>
                <a:spcPct val="90000"/>
              </a:lnSpc>
              <a:spcBef>
                <a:spcPts val="700"/>
              </a:spcBef>
              <a:spcAft>
                <a:spcPts val="0"/>
              </a:spcAft>
              <a:buClr>
                <a:schemeClr val="dk1"/>
              </a:buClr>
              <a:buSzPts val="2400"/>
              <a:buFont typeface="Arial"/>
              <a:buNone/>
            </a:pPr>
            <a:r>
              <a:rPr lang="en-US" sz="2400" b="0" i="0" u="none" strike="noStrike" cap="none">
                <a:solidFill>
                  <a:schemeClr val="dk1"/>
                </a:solidFill>
                <a:latin typeface="Calibri"/>
                <a:ea typeface="Calibri"/>
                <a:cs typeface="Calibri"/>
                <a:sym typeface="Calibri"/>
              </a:rPr>
              <a:t>			</a:t>
            </a:r>
            <a:endParaRPr/>
          </a:p>
          <a:p>
            <a:pPr marL="571500" marR="0" lvl="1" indent="-342900" algn="l" rtl="0">
              <a:lnSpc>
                <a:spcPct val="90000"/>
              </a:lnSpc>
              <a:spcBef>
                <a:spcPts val="7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Mad</a:t>
            </a:r>
            <a:endParaRPr/>
          </a:p>
          <a:p>
            <a:pPr marL="571500" marR="0" lvl="1" indent="-342900" algn="l" rtl="0">
              <a:lnSpc>
                <a:spcPct val="90000"/>
              </a:lnSpc>
              <a:spcBef>
                <a:spcPts val="7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Anxious	</a:t>
            </a:r>
            <a:endParaRPr/>
          </a:p>
          <a:p>
            <a:pPr marL="571500" marR="0" lvl="1" indent="-342900" algn="l" rtl="0">
              <a:lnSpc>
                <a:spcPct val="90000"/>
              </a:lnSpc>
              <a:spcBef>
                <a:spcPts val="7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Happy</a:t>
            </a:r>
            <a:endParaRPr/>
          </a:p>
          <a:p>
            <a:pPr marL="571500" marR="0" lvl="1" indent="-342900" algn="l" rtl="0">
              <a:lnSpc>
                <a:spcPct val="90000"/>
              </a:lnSpc>
              <a:spcBef>
                <a:spcPts val="7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Agitated</a:t>
            </a:r>
            <a:endParaRPr/>
          </a:p>
          <a:p>
            <a:pPr marL="571500" marR="0" lvl="1" indent="-342900" algn="l" rtl="0">
              <a:lnSpc>
                <a:spcPct val="90000"/>
              </a:lnSpc>
              <a:spcBef>
                <a:spcPts val="70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Frustrated</a:t>
            </a:r>
            <a:r>
              <a:rPr lang="en-US" sz="2400" b="0" i="0" u="none" strike="noStrike" cap="none">
                <a:solidFill>
                  <a:schemeClr val="dk1"/>
                </a:solidFill>
                <a:latin typeface="Century Gothic"/>
                <a:ea typeface="Century Gothic"/>
                <a:cs typeface="Century Gothic"/>
                <a:sym typeface="Century Gothic"/>
              </a:rPr>
              <a:t>					</a:t>
            </a:r>
            <a:endParaRPr/>
          </a:p>
          <a:p>
            <a:pPr marL="0" marR="0" lvl="0" indent="0" algn="l" rtl="0">
              <a:lnSpc>
                <a:spcPct val="90000"/>
              </a:lnSpc>
              <a:spcBef>
                <a:spcPts val="1200"/>
              </a:spcBef>
              <a:spcAft>
                <a:spcPts val="0"/>
              </a:spcAft>
              <a:buClr>
                <a:schemeClr val="dk1"/>
              </a:buClr>
              <a:buSzPts val="3000"/>
              <a:buFont typeface="Arial"/>
              <a:buNone/>
            </a:pPr>
            <a:endParaRPr sz="3000">
              <a:solidFill>
                <a:schemeClr val="dk1"/>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animEffect transition="in" filter="fade">
                                      <p:cBhvr>
                                        <p:cTn id="7" dur="500"/>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1"/>
          <p:cNvSpPr/>
          <p:nvPr/>
        </p:nvSpPr>
        <p:spPr>
          <a:xfrm>
            <a:off x="0" y="-1"/>
            <a:ext cx="9144000" cy="968188"/>
          </a:xfrm>
          <a:prstGeom prst="rect">
            <a:avLst/>
          </a:prstGeom>
          <a:solidFill>
            <a:srgbClr val="1E4C77"/>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0" name="Google Shape;220;p31"/>
          <p:cNvSpPr txBox="1">
            <a:spLocks noGrp="1"/>
          </p:cNvSpPr>
          <p:nvPr>
            <p:ph type="title"/>
          </p:nvPr>
        </p:nvSpPr>
        <p:spPr>
          <a:xfrm>
            <a:off x="169332" y="75296"/>
            <a:ext cx="8827911" cy="892891"/>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lt1"/>
              </a:buClr>
              <a:buSzPts val="3600"/>
              <a:buFont typeface="Calibri"/>
              <a:buNone/>
            </a:pPr>
            <a:r>
              <a:rPr lang="en-US" sz="3600">
                <a:solidFill>
                  <a:schemeClr val="lt1"/>
                </a:solidFill>
                <a:latin typeface="Calibri"/>
                <a:ea typeface="Calibri"/>
                <a:cs typeface="Calibri"/>
                <a:sym typeface="Calibri"/>
              </a:rPr>
              <a:t>Behavior</a:t>
            </a:r>
            <a:endParaRPr/>
          </a:p>
        </p:txBody>
      </p:sp>
      <p:sp>
        <p:nvSpPr>
          <p:cNvPr id="221" name="Google Shape;221;p31"/>
          <p:cNvSpPr txBox="1"/>
          <p:nvPr/>
        </p:nvSpPr>
        <p:spPr>
          <a:xfrm>
            <a:off x="169332" y="2027320"/>
            <a:ext cx="8461507" cy="2893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It is important to define behavior in a way that</a:t>
            </a:r>
            <a:endParaRPr/>
          </a:p>
          <a:p>
            <a:pPr marL="0" marR="0" lvl="0" indent="0" algn="ctr" rtl="0">
              <a:spcBef>
                <a:spcPts val="0"/>
              </a:spcBef>
              <a:spcAft>
                <a:spcPts val="0"/>
              </a:spcAft>
              <a:buNone/>
            </a:pPr>
            <a:endParaRPr sz="1400">
              <a:solidFill>
                <a:schemeClr val="dk1"/>
              </a:solidFill>
              <a:latin typeface="Calibri"/>
              <a:ea typeface="Calibri"/>
              <a:cs typeface="Calibri"/>
              <a:sym typeface="Calibri"/>
            </a:endParaRPr>
          </a:p>
          <a:p>
            <a:pPr marL="0" marR="0" lvl="0" indent="0" algn="ctr" rtl="0">
              <a:spcBef>
                <a:spcPts val="0"/>
              </a:spcBef>
              <a:spcAft>
                <a:spcPts val="0"/>
              </a:spcAft>
              <a:buNone/>
            </a:pPr>
            <a:r>
              <a:rPr lang="en-US" sz="2800">
                <a:solidFill>
                  <a:schemeClr val="dk1"/>
                </a:solidFill>
                <a:latin typeface="Calibri"/>
                <a:ea typeface="Calibri"/>
                <a:cs typeface="Calibri"/>
                <a:sym typeface="Calibri"/>
              </a:rPr>
              <a:t> describes what it looks like, </a:t>
            </a:r>
            <a:endParaRPr/>
          </a:p>
          <a:p>
            <a:pPr marL="0" marR="0" lvl="0" indent="0" algn="ctr" rtl="0">
              <a:spcBef>
                <a:spcPts val="0"/>
              </a:spcBef>
              <a:spcAft>
                <a:spcPts val="0"/>
              </a:spcAft>
              <a:buNone/>
            </a:pPr>
            <a:endParaRPr sz="1400">
              <a:solidFill>
                <a:schemeClr val="dk1"/>
              </a:solidFill>
              <a:latin typeface="Calibri"/>
              <a:ea typeface="Calibri"/>
              <a:cs typeface="Calibri"/>
              <a:sym typeface="Calibri"/>
            </a:endParaRPr>
          </a:p>
          <a:p>
            <a:pPr marL="0" marR="0" lvl="0" indent="0" algn="ctr" rtl="0">
              <a:spcBef>
                <a:spcPts val="0"/>
              </a:spcBef>
              <a:spcAft>
                <a:spcPts val="0"/>
              </a:spcAft>
              <a:buNone/>
            </a:pPr>
            <a:r>
              <a:rPr lang="en-US" sz="2800">
                <a:solidFill>
                  <a:schemeClr val="dk1"/>
                </a:solidFill>
                <a:latin typeface="Calibri"/>
                <a:ea typeface="Calibri"/>
                <a:cs typeface="Calibri"/>
                <a:sym typeface="Calibri"/>
              </a:rPr>
              <a:t>not what we suspect it means or how we</a:t>
            </a:r>
            <a:endParaRPr/>
          </a:p>
          <a:p>
            <a:pPr marL="0" marR="0" lvl="0" indent="0" algn="ctr" rtl="0">
              <a:spcBef>
                <a:spcPts val="0"/>
              </a:spcBef>
              <a:spcAft>
                <a:spcPts val="0"/>
              </a:spcAft>
              <a:buNone/>
            </a:pPr>
            <a:endParaRPr sz="1400">
              <a:solidFill>
                <a:schemeClr val="dk1"/>
              </a:solidFill>
              <a:latin typeface="Calibri"/>
              <a:ea typeface="Calibri"/>
              <a:cs typeface="Calibri"/>
              <a:sym typeface="Calibri"/>
            </a:endParaRPr>
          </a:p>
          <a:p>
            <a:pPr marL="0" marR="0" lvl="0" indent="0" algn="ctr" rtl="0">
              <a:spcBef>
                <a:spcPts val="0"/>
              </a:spcBef>
              <a:spcAft>
                <a:spcPts val="0"/>
              </a:spcAft>
              <a:buNone/>
            </a:pPr>
            <a:r>
              <a:rPr lang="en-US" sz="2800">
                <a:solidFill>
                  <a:schemeClr val="dk1"/>
                </a:solidFill>
                <a:latin typeface="Calibri"/>
                <a:ea typeface="Calibri"/>
                <a:cs typeface="Calibri"/>
                <a:sym typeface="Calibri"/>
              </a:rPr>
              <a:t> suspect the person feels.</a:t>
            </a:r>
            <a:endParaRPr/>
          </a:p>
          <a:p>
            <a:pPr marL="457200" marR="0" lvl="1" indent="0" algn="l" rtl="0">
              <a:spcBef>
                <a:spcPts val="0"/>
              </a:spcBef>
              <a:spcAft>
                <a:spcPts val="0"/>
              </a:spcAft>
              <a:buNone/>
            </a:pPr>
            <a:endParaRPr sz="2800" b="0" i="0" u="none" strike="noStrike" cap="none">
              <a:solidFill>
                <a:schemeClr val="dk1"/>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4"/>
          <p:cNvSpPr txBox="1"/>
          <p:nvPr/>
        </p:nvSpPr>
        <p:spPr>
          <a:xfrm>
            <a:off x="786384" y="2613817"/>
            <a:ext cx="7772400" cy="211079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dirty="0">
                <a:solidFill>
                  <a:schemeClr val="dk1"/>
                </a:solidFill>
                <a:latin typeface="Calibri"/>
                <a:ea typeface="Calibri"/>
                <a:cs typeface="Calibri"/>
                <a:sym typeface="Calibri"/>
              </a:rPr>
              <a:t>Since the last training, have you thought of new behaviors of concern that you wanted to target for reduction?  How did you decide what you wanted to target?</a:t>
            </a:r>
            <a:endParaRPr sz="3200" dirty="0">
              <a:solidFill>
                <a:schemeClr val="dk1"/>
              </a:solidFill>
              <a:latin typeface="Calibri"/>
              <a:ea typeface="Calibri"/>
              <a:cs typeface="Calibri"/>
              <a:sym typeface="Calibri"/>
            </a:endParaRPr>
          </a:p>
          <a:p>
            <a:pPr marL="0" marR="0" lvl="0" indent="0" algn="ctr" rtl="0">
              <a:spcBef>
                <a:spcPts val="0"/>
              </a:spcBef>
              <a:spcAft>
                <a:spcPts val="0"/>
              </a:spcAft>
              <a:buNone/>
            </a:pPr>
            <a:endParaRPr sz="3200" dirty="0">
              <a:solidFill>
                <a:schemeClr val="dk1"/>
              </a:solidFill>
              <a:latin typeface="Calibri"/>
              <a:ea typeface="Calibri"/>
              <a:cs typeface="Calibri"/>
              <a:sym typeface="Calibri"/>
            </a:endParaRPr>
          </a:p>
        </p:txBody>
      </p:sp>
      <p:sp>
        <p:nvSpPr>
          <p:cNvPr id="243" name="Google Shape;243;p34"/>
          <p:cNvSpPr/>
          <p:nvPr/>
        </p:nvSpPr>
        <p:spPr>
          <a:xfrm>
            <a:off x="3511552" y="1548613"/>
            <a:ext cx="1930337"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u="sng">
                <a:solidFill>
                  <a:schemeClr val="dk1"/>
                </a:solidFill>
                <a:latin typeface="Calibri"/>
                <a:ea typeface="Calibri"/>
                <a:cs typeface="Calibri"/>
                <a:sym typeface="Calibri"/>
              </a:rPr>
              <a:t>Discussion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5"/>
          <p:cNvSpPr/>
          <p:nvPr/>
        </p:nvSpPr>
        <p:spPr>
          <a:xfrm>
            <a:off x="0" y="-1"/>
            <a:ext cx="9144000" cy="968100"/>
          </a:xfrm>
          <a:prstGeom prst="rect">
            <a:avLst/>
          </a:prstGeom>
          <a:solidFill>
            <a:srgbClr val="1E4C77"/>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9" name="Google Shape;249;p35"/>
          <p:cNvSpPr txBox="1">
            <a:spLocks noGrp="1"/>
          </p:cNvSpPr>
          <p:nvPr>
            <p:ph type="title"/>
          </p:nvPr>
        </p:nvSpPr>
        <p:spPr>
          <a:xfrm>
            <a:off x="169332" y="75296"/>
            <a:ext cx="8827800" cy="8928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lt1"/>
              </a:buClr>
              <a:buSzPts val="3600"/>
              <a:buFont typeface="Calibri"/>
              <a:buNone/>
            </a:pPr>
            <a:r>
              <a:rPr lang="en-US" sz="3600">
                <a:solidFill>
                  <a:schemeClr val="lt1"/>
                </a:solidFill>
              </a:rPr>
              <a:t>Identifying Behavior to Target for Reduction</a:t>
            </a:r>
            <a:endParaRPr/>
          </a:p>
        </p:txBody>
      </p:sp>
      <p:sp>
        <p:nvSpPr>
          <p:cNvPr id="250" name="Google Shape;250;p35"/>
          <p:cNvSpPr txBox="1"/>
          <p:nvPr/>
        </p:nvSpPr>
        <p:spPr>
          <a:xfrm>
            <a:off x="169325" y="2027325"/>
            <a:ext cx="8461500" cy="2976000"/>
          </a:xfrm>
          <a:prstGeom prst="rect">
            <a:avLst/>
          </a:prstGeom>
          <a:noFill/>
          <a:ln>
            <a:noFill/>
          </a:ln>
        </p:spPr>
        <p:txBody>
          <a:bodyPr spcFirstLastPara="1" wrap="square" lIns="91425" tIns="45700" rIns="91425" bIns="45700" anchor="t" anchorCtr="0">
            <a:noAutofit/>
          </a:bodyPr>
          <a:lstStyle/>
          <a:p>
            <a:pPr marL="342900" lvl="0" indent="-330200" algn="l" rtl="0">
              <a:lnSpc>
                <a:spcPct val="150000"/>
              </a:lnSpc>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Behavior that is dangerous to child or others</a:t>
            </a:r>
            <a:endParaRPr sz="2200">
              <a:solidFill>
                <a:schemeClr val="dk1"/>
              </a:solidFill>
              <a:latin typeface="Calibri"/>
              <a:ea typeface="Calibri"/>
              <a:cs typeface="Calibri"/>
              <a:sym typeface="Calibri"/>
            </a:endParaRPr>
          </a:p>
          <a:p>
            <a:pPr marL="342900" lvl="0" indent="-330200" algn="l" rtl="0">
              <a:lnSpc>
                <a:spcPct val="150000"/>
              </a:lnSpc>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Behavior that interferes with participation in meaningful activities</a:t>
            </a:r>
            <a:endParaRPr sz="2200">
              <a:solidFill>
                <a:schemeClr val="dk1"/>
              </a:solidFill>
              <a:latin typeface="Calibri"/>
              <a:ea typeface="Calibri"/>
              <a:cs typeface="Calibri"/>
              <a:sym typeface="Calibri"/>
            </a:endParaRPr>
          </a:p>
          <a:p>
            <a:pPr marL="342900" lvl="0" indent="-330200" algn="l" rtl="0">
              <a:lnSpc>
                <a:spcPct val="150000"/>
              </a:lnSpc>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Behavior that disrupts others and prevents them from participating in meaningful activities</a:t>
            </a:r>
            <a:endParaRPr sz="2200">
              <a:solidFill>
                <a:schemeClr val="dk1"/>
              </a:solidFill>
              <a:latin typeface="Calibri"/>
              <a:ea typeface="Calibri"/>
              <a:cs typeface="Calibri"/>
              <a:sym typeface="Calibri"/>
            </a:endParaRPr>
          </a:p>
          <a:p>
            <a:pPr marL="342900" lvl="0" indent="-330200" algn="l" rtl="0">
              <a:lnSpc>
                <a:spcPct val="150000"/>
              </a:lnSpc>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Behavior that is stigmatizing (likely to prevent a child from being included)</a:t>
            </a:r>
            <a:endParaRPr sz="2200">
              <a:solidFill>
                <a:schemeClr val="dk1"/>
              </a:solidFill>
              <a:latin typeface="Calibri"/>
              <a:ea typeface="Calibri"/>
              <a:cs typeface="Calibri"/>
              <a:sym typeface="Calibri"/>
            </a:endParaRPr>
          </a:p>
          <a:p>
            <a:pPr marL="457200" marR="0" lvl="1" indent="0" algn="l" rtl="0">
              <a:spcBef>
                <a:spcPts val="0"/>
              </a:spcBef>
              <a:spcAft>
                <a:spcPts val="0"/>
              </a:spcAft>
              <a:buNone/>
            </a:pPr>
            <a:endParaRPr sz="2800" b="0" i="0" u="none" strike="noStrike" cap="none">
              <a:solidFill>
                <a:schemeClr val="dk1"/>
              </a:solidFill>
              <a:latin typeface="Century Gothic"/>
              <a:ea typeface="Century Gothic"/>
              <a:cs typeface="Century Gothic"/>
              <a:sym typeface="Century Gothic"/>
            </a:endParaRPr>
          </a:p>
        </p:txBody>
      </p:sp>
      <p:pic>
        <p:nvPicPr>
          <p:cNvPr id="251" name="Google Shape;251;p35"/>
          <p:cNvPicPr preferRelativeResize="0"/>
          <p:nvPr/>
        </p:nvPicPr>
        <p:blipFill>
          <a:blip r:embed="rId3">
            <a:alphaModFix/>
          </a:blip>
          <a:stretch>
            <a:fillRect/>
          </a:stretch>
        </p:blipFill>
        <p:spPr>
          <a:xfrm>
            <a:off x="4641275" y="5003325"/>
            <a:ext cx="3276600" cy="14001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6"/>
          <p:cNvSpPr/>
          <p:nvPr/>
        </p:nvSpPr>
        <p:spPr>
          <a:xfrm>
            <a:off x="609685" y="1268741"/>
            <a:ext cx="7924500" cy="1815900"/>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Not all unusual or annoying behavior needs to be targeted for reduction</a:t>
            </a:r>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Junk behavior</a:t>
            </a:r>
            <a:endParaRPr/>
          </a:p>
        </p:txBody>
      </p:sp>
      <p:pic>
        <p:nvPicPr>
          <p:cNvPr id="257" name="Google Shape;257;p36"/>
          <p:cNvPicPr preferRelativeResize="0"/>
          <p:nvPr/>
        </p:nvPicPr>
        <p:blipFill>
          <a:blip r:embed="rId3">
            <a:alphaModFix/>
          </a:blip>
          <a:stretch>
            <a:fillRect/>
          </a:stretch>
        </p:blipFill>
        <p:spPr>
          <a:xfrm>
            <a:off x="4786024" y="3084650"/>
            <a:ext cx="3256550" cy="3213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mt="90000"/>
          </a:blip>
          <a:stretch>
            <a:fillRect/>
          </a:stretch>
        </a:blipFill>
        <a:effectLst/>
      </p:bgPr>
    </p:bg>
    <p:spTree>
      <p:nvGrpSpPr>
        <p:cNvPr id="1" name="Shape 276"/>
        <p:cNvGrpSpPr/>
        <p:nvPr/>
      </p:nvGrpSpPr>
      <p:grpSpPr>
        <a:xfrm>
          <a:off x="0" y="0"/>
          <a:ext cx="0" cy="0"/>
          <a:chOff x="0" y="0"/>
          <a:chExt cx="0" cy="0"/>
        </a:xfrm>
      </p:grpSpPr>
      <p:sp>
        <p:nvSpPr>
          <p:cNvPr id="277" name="Google Shape;277;p39"/>
          <p:cNvSpPr txBox="1"/>
          <p:nvPr/>
        </p:nvSpPr>
        <p:spPr>
          <a:xfrm>
            <a:off x="0" y="2464641"/>
            <a:ext cx="9144000" cy="7078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a:solidFill>
                  <a:schemeClr val="accent1"/>
                </a:solidFill>
                <a:latin typeface="Calibri"/>
                <a:ea typeface="Calibri"/>
                <a:cs typeface="Calibri"/>
                <a:sym typeface="Calibri"/>
              </a:rPr>
              <a:t>The Functions of Behavior</a:t>
            </a:r>
            <a:endParaRPr/>
          </a:p>
        </p:txBody>
      </p:sp>
    </p:spTree>
  </p:cSld>
  <p:clrMapOvr>
    <a:masterClrMapping/>
  </p:clrMapOvr>
</p:sld>
</file>

<file path=ppt/theme/theme1.xml><?xml version="1.0" encoding="utf-8"?>
<a:theme xmlns:a="http://schemas.openxmlformats.org/drawingml/2006/main" name="Theme1">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TotalTime>
  <Words>1206</Words>
  <Application>Microsoft Office PowerPoint</Application>
  <PresentationFormat>On-screen Show (4:3)</PresentationFormat>
  <Paragraphs>191</Paragraphs>
  <Slides>36</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Courier New</vt:lpstr>
      <vt:lpstr>Arial</vt:lpstr>
      <vt:lpstr>Calibri</vt:lpstr>
      <vt:lpstr>Century Gothic Regular</vt:lpstr>
      <vt:lpstr>Century Gothic</vt:lpstr>
      <vt:lpstr>Theme1</vt:lpstr>
      <vt:lpstr>PowerPoint Presentation</vt:lpstr>
      <vt:lpstr>Today’s Objectives</vt:lpstr>
      <vt:lpstr>Behavior</vt:lpstr>
      <vt:lpstr>Is it Behavior?</vt:lpstr>
      <vt:lpstr>Behavior</vt:lpstr>
      <vt:lpstr>PowerPoint Presentation</vt:lpstr>
      <vt:lpstr>Identifying Behavior to Target for Reduction</vt:lpstr>
      <vt:lpstr>PowerPoint Presentation</vt:lpstr>
      <vt:lpstr>PowerPoint Presentation</vt:lpstr>
      <vt:lpstr>PowerPoint Presentation</vt:lpstr>
      <vt:lpstr>PowerPoint Presentation</vt:lpstr>
      <vt:lpstr>PowerPoint Presentation</vt:lpstr>
      <vt:lpstr>The Functions of Behavior</vt:lpstr>
      <vt:lpstr>The Functions of Behavior</vt:lpstr>
      <vt:lpstr>The 4 Functions of Behavior</vt:lpstr>
      <vt:lpstr>The 4 Functions of Behavior</vt:lpstr>
      <vt:lpstr>The Functions of Behavior</vt:lpstr>
      <vt:lpstr>Attention</vt:lpstr>
      <vt:lpstr>Access to Items</vt:lpstr>
      <vt:lpstr>Avoidance/Escape</vt:lpstr>
      <vt:lpstr>Automatic</vt:lpstr>
      <vt:lpstr>PowerPoint Presentation</vt:lpstr>
      <vt:lpstr>PowerPoint Presentation</vt:lpstr>
      <vt:lpstr>The Behavioral Event</vt:lpstr>
      <vt:lpstr>ABC Recording</vt:lpstr>
      <vt:lpstr>ABC Analysis</vt:lpstr>
      <vt:lpstr>ABC Analysis</vt:lpstr>
      <vt:lpstr>PowerPoint Presentation</vt:lpstr>
      <vt:lpstr>PowerPoint Presentation</vt:lpstr>
      <vt:lpstr>PowerPoint Presentation</vt:lpstr>
      <vt:lpstr>PowerPoint Presentation</vt:lpstr>
      <vt:lpstr>PowerPoint Presentation</vt:lpstr>
      <vt:lpstr>Identifying Function</vt:lpstr>
      <vt:lpstr>PowerPoint Presentation</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Julia A</dc:creator>
  <cp:lastModifiedBy>James Smith</cp:lastModifiedBy>
  <cp:revision>6</cp:revision>
  <dcterms:modified xsi:type="dcterms:W3CDTF">2020-10-22T14:41:52Z</dcterms:modified>
</cp:coreProperties>
</file>