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0"/>
  </p:notesMasterIdLst>
  <p:sldIdLst>
    <p:sldId id="256" r:id="rId2"/>
    <p:sldId id="258" r:id="rId3"/>
    <p:sldId id="271" r:id="rId4"/>
    <p:sldId id="274" r:id="rId5"/>
    <p:sldId id="277" r:id="rId6"/>
    <p:sldId id="278" r:id="rId7"/>
    <p:sldId id="279" r:id="rId8"/>
    <p:sldId id="282" r:id="rId9"/>
    <p:sldId id="286" r:id="rId10"/>
    <p:sldId id="287" r:id="rId11"/>
    <p:sldId id="288" r:id="rId12"/>
    <p:sldId id="289" r:id="rId13"/>
    <p:sldId id="290" r:id="rId14"/>
    <p:sldId id="291" r:id="rId15"/>
    <p:sldId id="292" r:id="rId16"/>
    <p:sldId id="293" r:id="rId17"/>
    <p:sldId id="294" r:id="rId18"/>
    <p:sldId id="313" r:id="rId19"/>
    <p:sldId id="348" r:id="rId20"/>
    <p:sldId id="501" r:id="rId21"/>
    <p:sldId id="349" r:id="rId22"/>
    <p:sldId id="350" r:id="rId23"/>
    <p:sldId id="524" r:id="rId24"/>
    <p:sldId id="525" r:id="rId25"/>
    <p:sldId id="526" r:id="rId26"/>
    <p:sldId id="527" r:id="rId27"/>
    <p:sldId id="528" r:id="rId28"/>
    <p:sldId id="529" r:id="rId29"/>
    <p:sldId id="530" r:id="rId30"/>
    <p:sldId id="531" r:id="rId31"/>
    <p:sldId id="532" r:id="rId32"/>
    <p:sldId id="533" r:id="rId33"/>
    <p:sldId id="534" r:id="rId34"/>
    <p:sldId id="535" r:id="rId35"/>
    <p:sldId id="536" r:id="rId36"/>
    <p:sldId id="537" r:id="rId37"/>
    <p:sldId id="312" r:id="rId38"/>
    <p:sldId id="311" r:id="rId39"/>
  </p:sldIdLst>
  <p:sldSz cx="9144000" cy="6858000" type="screen4x3"/>
  <p:notesSz cx="6858000" cy="9144000"/>
  <p:embeddedFontLst>
    <p:embeddedFont>
      <p:font typeface="Calibri Light" panose="020F0302020204030204" pitchFamily="34" charset="0"/>
      <p:regular r:id="rId41"/>
      <p:italic r:id="rId42"/>
    </p:embeddedFont>
    <p:embeddedFont>
      <p:font typeface="Calibri" panose="020F0502020204030204" pitchFamily="34" charset="0"/>
      <p:regular r:id="rId43"/>
      <p:bold r:id="rId44"/>
      <p:italic r:id="rId45"/>
      <p:boldItalic r:id="rId46"/>
    </p:embeddedFont>
    <p:embeddedFont>
      <p:font typeface="Century Gothic" panose="020B050202020202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an Gianotti" initials="MG" lastIdx="2" clrIdx="0">
    <p:extLst>
      <p:ext uri="{19B8F6BF-5375-455C-9EA6-DF929625EA0E}">
        <p15:presenceInfo xmlns:p15="http://schemas.microsoft.com/office/powerpoint/2012/main" userId="S::mgianotti@bluesprigpediatrics.com::a0f90755-d5f2-4558-a8e0-16201fb2a6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112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the function is peer attention?</a:t>
            </a:r>
          </a:p>
          <a:p>
            <a:r>
              <a:rPr lang="en-US" dirty="0"/>
              <a:t>Peer attention vs. adult attention vs. specific person’s attention</a:t>
            </a:r>
          </a:p>
        </p:txBody>
      </p:sp>
      <p:sp>
        <p:nvSpPr>
          <p:cNvPr id="4" name="Slide Number Placeholder 3"/>
          <p:cNvSpPr>
            <a:spLocks noGrp="1"/>
          </p:cNvSpPr>
          <p:nvPr>
            <p:ph type="sldNum" sz="quarter" idx="5"/>
          </p:nvPr>
        </p:nvSpPr>
        <p:spPr/>
        <p:txBody>
          <a:bodyPr/>
          <a:lstStyle/>
          <a:p>
            <a:fld id="{2FB8540A-F9EA-410C-BDD8-47F405235857}" type="slidenum">
              <a:rPr lang="en-US" smtClean="0"/>
              <a:t>28</a:t>
            </a:fld>
            <a:endParaRPr lang="en-US" dirty="0"/>
          </a:p>
        </p:txBody>
      </p:sp>
    </p:spTree>
    <p:extLst>
      <p:ext uri="{BB962C8B-B14F-4D97-AF65-F5344CB8AC3E}">
        <p14:creationId xmlns:p14="http://schemas.microsoft.com/office/powerpoint/2010/main" val="2170815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How can you use these strategies in your classroom?</a:t>
            </a:r>
          </a:p>
          <a:p>
            <a:endParaRPr lang="en-US" dirty="0"/>
          </a:p>
        </p:txBody>
      </p:sp>
      <p:sp>
        <p:nvSpPr>
          <p:cNvPr id="4" name="Slide Number Placeholder 3"/>
          <p:cNvSpPr>
            <a:spLocks noGrp="1"/>
          </p:cNvSpPr>
          <p:nvPr>
            <p:ph type="sldNum" sz="quarter" idx="5"/>
          </p:nvPr>
        </p:nvSpPr>
        <p:spPr/>
        <p:txBody>
          <a:bodyPr/>
          <a:lstStyle/>
          <a:p>
            <a:fld id="{2FB8540A-F9EA-410C-BDD8-47F405235857}" type="slidenum">
              <a:rPr lang="en-US" smtClean="0"/>
              <a:t>32</a:t>
            </a:fld>
            <a:endParaRPr lang="en-US" dirty="0"/>
          </a:p>
        </p:txBody>
      </p:sp>
    </p:spTree>
    <p:extLst>
      <p:ext uri="{BB962C8B-B14F-4D97-AF65-F5344CB8AC3E}">
        <p14:creationId xmlns:p14="http://schemas.microsoft.com/office/powerpoint/2010/main" val="572367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But if we give them a break, they are getting out of their work they are escaping??</a:t>
            </a:r>
          </a:p>
          <a:p>
            <a:pPr marL="0" indent="0">
              <a:buNone/>
            </a:pPr>
            <a:r>
              <a:rPr lang="en-US" dirty="0"/>
              <a:t>Discuss the “break” they get when they display aggression and property destruction</a:t>
            </a:r>
          </a:p>
          <a:p>
            <a:endParaRPr lang="en-US" dirty="0"/>
          </a:p>
        </p:txBody>
      </p:sp>
      <p:sp>
        <p:nvSpPr>
          <p:cNvPr id="4" name="Slide Number Placeholder 3"/>
          <p:cNvSpPr>
            <a:spLocks noGrp="1"/>
          </p:cNvSpPr>
          <p:nvPr>
            <p:ph type="sldNum" sz="quarter" idx="5"/>
          </p:nvPr>
        </p:nvSpPr>
        <p:spPr/>
        <p:txBody>
          <a:bodyPr/>
          <a:lstStyle/>
          <a:p>
            <a:fld id="{2FB8540A-F9EA-410C-BDD8-47F405235857}" type="slidenum">
              <a:rPr lang="en-US" smtClean="0"/>
              <a:t>34</a:t>
            </a:fld>
            <a:endParaRPr lang="en-US" dirty="0"/>
          </a:p>
        </p:txBody>
      </p:sp>
    </p:spTree>
    <p:extLst>
      <p:ext uri="{BB962C8B-B14F-4D97-AF65-F5344CB8AC3E}">
        <p14:creationId xmlns:p14="http://schemas.microsoft.com/office/powerpoint/2010/main" val="3939948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9520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9af9456314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g9af9456314_0_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4"/>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mailto:julia.smith@abileneisd.org"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http://www.socialsciencecollective.org/capitalism-monster-eats-children/" TargetMode="External"/><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87"/>
        <p:cNvGrpSpPr/>
        <p:nvPr/>
      </p:nvGrpSpPr>
      <p:grpSpPr>
        <a:xfrm>
          <a:off x="0" y="0"/>
          <a:ext cx="0" cy="0"/>
          <a:chOff x="0" y="0"/>
          <a:chExt cx="0" cy="0"/>
        </a:xfrm>
      </p:grpSpPr>
      <p:sp>
        <p:nvSpPr>
          <p:cNvPr id="88" name="Google Shape;88;p13"/>
          <p:cNvSpPr/>
          <p:nvPr/>
        </p:nvSpPr>
        <p:spPr>
          <a:xfrm rot="10800000">
            <a:off x="17584" y="1812223"/>
            <a:ext cx="9126416" cy="2087602"/>
          </a:xfrm>
          <a:prstGeom prst="rtTriangl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89" name="Google Shape;89;p13"/>
          <p:cNvSpPr/>
          <p:nvPr/>
        </p:nvSpPr>
        <p:spPr>
          <a:xfrm>
            <a:off x="0" y="0"/>
            <a:ext cx="9144000" cy="181222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 name="Google Shape;90;p13"/>
          <p:cNvSpPr txBox="1"/>
          <p:nvPr/>
        </p:nvSpPr>
        <p:spPr>
          <a:xfrm>
            <a:off x="2798700" y="361761"/>
            <a:ext cx="6233100" cy="1984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i="0" u="none" strike="noStrike" cap="none" dirty="0" smtClean="0">
                <a:latin typeface="Calibri"/>
                <a:ea typeface="Calibri"/>
                <a:cs typeface="Calibri"/>
                <a:sym typeface="Calibri"/>
              </a:rPr>
              <a:t>Antecedent-Based Interventions </a:t>
            </a:r>
          </a:p>
          <a:p>
            <a:pPr marL="0" marR="0" lvl="0" indent="0" algn="ctr" rtl="0">
              <a:spcBef>
                <a:spcPts val="0"/>
              </a:spcBef>
              <a:spcAft>
                <a:spcPts val="0"/>
              </a:spcAft>
              <a:buNone/>
            </a:pPr>
            <a:r>
              <a:rPr lang="en-US" sz="3200" b="1" dirty="0" smtClean="0">
                <a:latin typeface="Calibri"/>
                <a:ea typeface="Calibri"/>
                <a:cs typeface="Calibri"/>
                <a:sym typeface="Calibri"/>
              </a:rPr>
              <a:t>in </a:t>
            </a:r>
            <a:r>
              <a:rPr lang="en-US" sz="3200" b="1" dirty="0">
                <a:latin typeface="Calibri"/>
                <a:ea typeface="Calibri"/>
                <a:cs typeface="Calibri"/>
                <a:sym typeface="Calibri"/>
              </a:rPr>
              <a:t>Your Classroom</a:t>
            </a:r>
            <a:endParaRPr sz="3200" b="1" dirty="0">
              <a:latin typeface="Calibri"/>
              <a:ea typeface="Calibri"/>
              <a:cs typeface="Calibri"/>
              <a:sym typeface="Calibri"/>
            </a:endParaRPr>
          </a:p>
        </p:txBody>
      </p:sp>
      <p:sp>
        <p:nvSpPr>
          <p:cNvPr id="91" name="Google Shape;91;p13"/>
          <p:cNvSpPr txBox="1"/>
          <p:nvPr/>
        </p:nvSpPr>
        <p:spPr>
          <a:xfrm>
            <a:off x="549800" y="4142201"/>
            <a:ext cx="6233100" cy="724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a:latin typeface="Calibri"/>
                <a:ea typeface="Calibri"/>
                <a:cs typeface="Calibri"/>
                <a:sym typeface="Calibri"/>
              </a:rPr>
              <a:t>by Julia Smith, M.Ed., BCBA, LBA</a:t>
            </a:r>
            <a:endParaRPr sz="270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4"/>
          <p:cNvSpPr/>
          <p:nvPr/>
        </p:nvSpPr>
        <p:spPr>
          <a:xfrm>
            <a:off x="0" y="-1"/>
            <a:ext cx="9144000" cy="968188"/>
          </a:xfrm>
          <a:prstGeom prst="rect">
            <a:avLst/>
          </a:prstGeom>
          <a:solidFill>
            <a:srgbClr val="1E4C7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7" name="Google Shape;307;p44"/>
          <p:cNvSpPr txBox="1">
            <a:spLocks noGrp="1"/>
          </p:cNvSpPr>
          <p:nvPr>
            <p:ph type="title"/>
          </p:nvPr>
        </p:nvSpPr>
        <p:spPr>
          <a:xfrm>
            <a:off x="169332" y="75296"/>
            <a:ext cx="8827911" cy="892891"/>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The Functions of Behavior</a:t>
            </a:r>
            <a:endParaRPr/>
          </a:p>
        </p:txBody>
      </p:sp>
      <p:sp>
        <p:nvSpPr>
          <p:cNvPr id="308" name="Google Shape;308;p44"/>
          <p:cNvSpPr txBox="1"/>
          <p:nvPr/>
        </p:nvSpPr>
        <p:spPr>
          <a:xfrm>
            <a:off x="624604" y="1816765"/>
            <a:ext cx="7917366" cy="3108543"/>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Behavior is repeated because the consequences are desirable</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We engage in behavior in ways that get us what we want, or help us avoid or escape things we don’t want</a:t>
            </a:r>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5"/>
          <p:cNvSpPr/>
          <p:nvPr/>
        </p:nvSpPr>
        <p:spPr>
          <a:xfrm>
            <a:off x="0" y="-1"/>
            <a:ext cx="9144000" cy="968188"/>
          </a:xfrm>
          <a:prstGeom prst="rect">
            <a:avLst/>
          </a:prstGeom>
          <a:solidFill>
            <a:srgbClr val="1E4C7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 name="Google Shape;314;p45"/>
          <p:cNvSpPr txBox="1">
            <a:spLocks noGrp="1"/>
          </p:cNvSpPr>
          <p:nvPr>
            <p:ph type="title"/>
          </p:nvPr>
        </p:nvSpPr>
        <p:spPr>
          <a:xfrm>
            <a:off x="169332" y="75296"/>
            <a:ext cx="8827911" cy="892891"/>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The 4 Functions of Behavior</a:t>
            </a:r>
            <a:endParaRPr/>
          </a:p>
        </p:txBody>
      </p:sp>
      <p:sp>
        <p:nvSpPr>
          <p:cNvPr id="315" name="Google Shape;315;p45"/>
          <p:cNvSpPr txBox="1"/>
          <p:nvPr/>
        </p:nvSpPr>
        <p:spPr>
          <a:xfrm>
            <a:off x="557559" y="1964424"/>
            <a:ext cx="6879051" cy="2262343"/>
          </a:xfrm>
          <a:prstGeom prst="rect">
            <a:avLst/>
          </a:prstGeom>
          <a:noFill/>
          <a:ln>
            <a:noFill/>
          </a:ln>
        </p:spPr>
        <p:txBody>
          <a:bodyPr spcFirstLastPara="1" wrap="square" lIns="91425" tIns="45700" rIns="91425" bIns="45700" anchor="t" anchorCtr="0">
            <a:noAutofit/>
          </a:bodyPr>
          <a:lstStyle/>
          <a:p>
            <a:pPr marL="514350" marR="0" lvl="0" indent="-514350" algn="l" rtl="0">
              <a:spcBef>
                <a:spcPts val="0"/>
              </a:spcBef>
              <a:spcAft>
                <a:spcPts val="0"/>
              </a:spcAft>
              <a:buClr>
                <a:schemeClr val="dk1"/>
              </a:buClr>
              <a:buSzPts val="2400"/>
              <a:buAutoNum type="arabicPeriod"/>
            </a:pPr>
            <a:r>
              <a:rPr lang="en-US" sz="3200" dirty="0">
                <a:solidFill>
                  <a:schemeClr val="dk1"/>
                </a:solidFill>
                <a:latin typeface="Calibri"/>
                <a:ea typeface="Calibri"/>
                <a:cs typeface="Calibri"/>
                <a:sym typeface="Calibri"/>
              </a:rPr>
              <a:t>To get attention</a:t>
            </a:r>
            <a:endParaRPr lang="en-US" sz="3200" dirty="0">
              <a:ea typeface="Calibri"/>
            </a:endParaRPr>
          </a:p>
          <a:p>
            <a:pPr marL="514350" marR="0" lvl="0" indent="-514350" algn="l" rtl="0">
              <a:spcBef>
                <a:spcPts val="0"/>
              </a:spcBef>
              <a:spcAft>
                <a:spcPts val="0"/>
              </a:spcAft>
              <a:buClr>
                <a:schemeClr val="dk1"/>
              </a:buClr>
              <a:buSzPts val="2400"/>
              <a:buAutoNum type="arabicPeriod"/>
            </a:pPr>
            <a:r>
              <a:rPr lang="en-US" sz="3200" dirty="0">
                <a:solidFill>
                  <a:schemeClr val="dk1"/>
                </a:solidFill>
                <a:latin typeface="Calibri"/>
                <a:ea typeface="Calibri"/>
                <a:cs typeface="Calibri"/>
                <a:sym typeface="Calibri"/>
              </a:rPr>
              <a:t>To get access to an item or activity</a:t>
            </a:r>
            <a:endParaRPr lang="en-US" sz="3200" dirty="0">
              <a:ea typeface="Calibri"/>
            </a:endParaRPr>
          </a:p>
          <a:p>
            <a:pPr marL="514350" marR="0" lvl="0" indent="-514350" algn="l" rtl="0">
              <a:spcBef>
                <a:spcPts val="0"/>
              </a:spcBef>
              <a:spcAft>
                <a:spcPts val="0"/>
              </a:spcAft>
              <a:buClr>
                <a:schemeClr val="dk1"/>
              </a:buClr>
              <a:buSzPts val="2400"/>
              <a:buAutoNum type="arabicPeriod"/>
            </a:pPr>
            <a:r>
              <a:rPr lang="en-US" sz="3200" dirty="0">
                <a:solidFill>
                  <a:schemeClr val="dk1"/>
                </a:solidFill>
                <a:latin typeface="Calibri"/>
                <a:ea typeface="Calibri"/>
                <a:cs typeface="Calibri"/>
                <a:sym typeface="Calibri"/>
              </a:rPr>
              <a:t>To escape or avoid  something</a:t>
            </a:r>
          </a:p>
          <a:p>
            <a:pPr marL="514350" marR="0" lvl="0" indent="-514350" algn="l" rtl="0">
              <a:spcBef>
                <a:spcPts val="0"/>
              </a:spcBef>
              <a:spcAft>
                <a:spcPts val="0"/>
              </a:spcAft>
              <a:buClr>
                <a:schemeClr val="dk1"/>
              </a:buClr>
              <a:buSzPts val="2400"/>
              <a:buAutoNum type="arabicPeriod"/>
            </a:pPr>
            <a:r>
              <a:rPr lang="en-US" sz="3200" dirty="0">
                <a:solidFill>
                  <a:schemeClr val="dk1"/>
                </a:solidFill>
                <a:latin typeface="Calibri"/>
                <a:ea typeface="Calibri"/>
                <a:cs typeface="Calibri"/>
                <a:sym typeface="Calibri"/>
              </a:rPr>
              <a:t>Sensory Stimulation</a:t>
            </a:r>
            <a:endParaRPr sz="3200" dirty="0"/>
          </a:p>
        </p:txBody>
      </p:sp>
      <p:pic>
        <p:nvPicPr>
          <p:cNvPr id="3" name="Picture 2" descr="A picture containing diagram&#10;&#10;Description automatically generated">
            <a:extLst>
              <a:ext uri="{FF2B5EF4-FFF2-40B4-BE49-F238E27FC236}">
                <a16:creationId xmlns:a16="http://schemas.microsoft.com/office/drawing/2014/main" id="{EFEC6DEB-3306-48A8-B34E-78A84FECF62A}"/>
              </a:ext>
            </a:extLst>
          </p:cNvPr>
          <p:cNvPicPr>
            <a:picLocks noChangeAspect="1"/>
          </p:cNvPicPr>
          <p:nvPr/>
        </p:nvPicPr>
        <p:blipFill>
          <a:blip r:embed="rId3"/>
          <a:stretch>
            <a:fillRect/>
          </a:stretch>
        </p:blipFill>
        <p:spPr>
          <a:xfrm>
            <a:off x="4571999" y="3734502"/>
            <a:ext cx="3681183" cy="258232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6"/>
          <p:cNvSpPr/>
          <p:nvPr/>
        </p:nvSpPr>
        <p:spPr>
          <a:xfrm>
            <a:off x="0" y="-1"/>
            <a:ext cx="9144000" cy="968188"/>
          </a:xfrm>
          <a:prstGeom prst="rect">
            <a:avLst/>
          </a:prstGeom>
          <a:solidFill>
            <a:srgbClr val="1E4C7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 name="Google Shape;321;p46"/>
          <p:cNvSpPr txBox="1">
            <a:spLocks noGrp="1"/>
          </p:cNvSpPr>
          <p:nvPr>
            <p:ph type="title"/>
          </p:nvPr>
        </p:nvSpPr>
        <p:spPr>
          <a:xfrm>
            <a:off x="169332" y="75296"/>
            <a:ext cx="8827911" cy="892891"/>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The 4 Functions of Behavior</a:t>
            </a:r>
            <a:endParaRPr/>
          </a:p>
        </p:txBody>
      </p:sp>
      <p:pic>
        <p:nvPicPr>
          <p:cNvPr id="322" name="Google Shape;322;p46"/>
          <p:cNvPicPr preferRelativeResize="0"/>
          <p:nvPr/>
        </p:nvPicPr>
        <p:blipFill rotWithShape="1">
          <a:blip r:embed="rId3">
            <a:alphaModFix/>
          </a:blip>
          <a:srcRect/>
          <a:stretch/>
        </p:blipFill>
        <p:spPr>
          <a:xfrm>
            <a:off x="2314575" y="1639021"/>
            <a:ext cx="4705350" cy="373100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7"/>
          <p:cNvSpPr/>
          <p:nvPr/>
        </p:nvSpPr>
        <p:spPr>
          <a:xfrm>
            <a:off x="0" y="-1"/>
            <a:ext cx="9144000" cy="968188"/>
          </a:xfrm>
          <a:prstGeom prst="rect">
            <a:avLst/>
          </a:prstGeom>
          <a:solidFill>
            <a:srgbClr val="1E4C7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8" name="Google Shape;328;p47"/>
          <p:cNvSpPr txBox="1">
            <a:spLocks noGrp="1"/>
          </p:cNvSpPr>
          <p:nvPr>
            <p:ph type="title"/>
          </p:nvPr>
        </p:nvSpPr>
        <p:spPr>
          <a:xfrm>
            <a:off x="169332" y="75296"/>
            <a:ext cx="8827911" cy="892891"/>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The Functions of Behavior</a:t>
            </a:r>
            <a:endParaRPr/>
          </a:p>
        </p:txBody>
      </p:sp>
      <p:pic>
        <p:nvPicPr>
          <p:cNvPr id="329" name="Google Shape;329;p47"/>
          <p:cNvPicPr preferRelativeResize="0">
            <a:picLocks noGrp="1"/>
          </p:cNvPicPr>
          <p:nvPr>
            <p:ph type="body" idx="1"/>
          </p:nvPr>
        </p:nvPicPr>
        <p:blipFill rotWithShape="1">
          <a:blip r:embed="rId3">
            <a:alphaModFix/>
          </a:blip>
          <a:srcRect/>
          <a:stretch/>
        </p:blipFill>
        <p:spPr>
          <a:xfrm>
            <a:off x="1492250" y="1615440"/>
            <a:ext cx="6159500" cy="425275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8"/>
          <p:cNvSpPr/>
          <p:nvPr/>
        </p:nvSpPr>
        <p:spPr>
          <a:xfrm>
            <a:off x="0" y="-1"/>
            <a:ext cx="9144000" cy="968188"/>
          </a:xfrm>
          <a:prstGeom prst="rect">
            <a:avLst/>
          </a:prstGeom>
          <a:solidFill>
            <a:srgbClr val="1E4C7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5" name="Google Shape;335;p48"/>
          <p:cNvSpPr txBox="1">
            <a:spLocks noGrp="1"/>
          </p:cNvSpPr>
          <p:nvPr>
            <p:ph type="title"/>
          </p:nvPr>
        </p:nvSpPr>
        <p:spPr>
          <a:xfrm>
            <a:off x="169332" y="75296"/>
            <a:ext cx="8827911" cy="892891"/>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Attention</a:t>
            </a:r>
            <a:endParaRPr/>
          </a:p>
        </p:txBody>
      </p:sp>
      <p:sp>
        <p:nvSpPr>
          <p:cNvPr id="336" name="Google Shape;336;p4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590"/>
              <a:buNone/>
            </a:pPr>
            <a:r>
              <a:rPr lang="en-US" sz="2590"/>
              <a:t>Behavior that results in immediate attention from others</a:t>
            </a:r>
            <a:endParaRPr/>
          </a:p>
          <a:p>
            <a:pPr marL="685800" lvl="1" indent="-228600" algn="l" rtl="0">
              <a:lnSpc>
                <a:spcPct val="90000"/>
              </a:lnSpc>
              <a:spcBef>
                <a:spcPts val="500"/>
              </a:spcBef>
              <a:spcAft>
                <a:spcPts val="0"/>
              </a:spcAft>
              <a:buClr>
                <a:schemeClr val="dk1"/>
              </a:buClr>
              <a:buSzPts val="2220"/>
              <a:buChar char="•"/>
            </a:pPr>
            <a:r>
              <a:rPr lang="en-US" sz="2220"/>
              <a:t>This can be “positive” or “negative” attention</a:t>
            </a:r>
            <a:endParaRPr/>
          </a:p>
          <a:p>
            <a:pPr marL="228600" lvl="0" indent="-64135" algn="l" rtl="0">
              <a:lnSpc>
                <a:spcPct val="90000"/>
              </a:lnSpc>
              <a:spcBef>
                <a:spcPts val="1000"/>
              </a:spcBef>
              <a:spcAft>
                <a:spcPts val="0"/>
              </a:spcAft>
              <a:buClr>
                <a:schemeClr val="dk1"/>
              </a:buClr>
              <a:buSzPts val="2590"/>
              <a:buNone/>
            </a:pPr>
            <a:endParaRPr sz="2590"/>
          </a:p>
          <a:p>
            <a:pPr marL="0" lvl="0" indent="0" algn="l" rtl="0">
              <a:lnSpc>
                <a:spcPct val="90000"/>
              </a:lnSpc>
              <a:spcBef>
                <a:spcPts val="1000"/>
              </a:spcBef>
              <a:spcAft>
                <a:spcPts val="0"/>
              </a:spcAft>
              <a:buClr>
                <a:schemeClr val="dk1"/>
              </a:buClr>
              <a:buSzPts val="2590"/>
              <a:buNone/>
            </a:pPr>
            <a:endParaRPr sz="2590"/>
          </a:p>
          <a:p>
            <a:pPr marL="0" lvl="0" indent="0" algn="l" rtl="0">
              <a:lnSpc>
                <a:spcPct val="90000"/>
              </a:lnSpc>
              <a:spcBef>
                <a:spcPts val="1000"/>
              </a:spcBef>
              <a:spcAft>
                <a:spcPts val="0"/>
              </a:spcAft>
              <a:buClr>
                <a:schemeClr val="dk1"/>
              </a:buClr>
              <a:buSzPts val="2590"/>
              <a:buNone/>
            </a:pPr>
            <a:r>
              <a:rPr lang="en-US" sz="2590"/>
              <a:t>Examples:</a:t>
            </a:r>
            <a:endParaRPr/>
          </a:p>
          <a:p>
            <a:pPr marL="685800" lvl="1" indent="-228600" algn="l" rtl="0">
              <a:lnSpc>
                <a:spcPct val="90000"/>
              </a:lnSpc>
              <a:spcBef>
                <a:spcPts val="500"/>
              </a:spcBef>
              <a:spcAft>
                <a:spcPts val="0"/>
              </a:spcAft>
              <a:buClr>
                <a:schemeClr val="dk1"/>
              </a:buClr>
              <a:buSzPts val="2220"/>
              <a:buChar char="•"/>
            </a:pPr>
            <a:r>
              <a:rPr lang="en-US" sz="2220"/>
              <a:t>Saying “Excuse me?” and Mom looks at you</a:t>
            </a:r>
            <a:endParaRPr/>
          </a:p>
          <a:p>
            <a:pPr marL="685800" lvl="1" indent="-228600" algn="l" rtl="0">
              <a:lnSpc>
                <a:spcPct val="90000"/>
              </a:lnSpc>
              <a:spcBef>
                <a:spcPts val="500"/>
              </a:spcBef>
              <a:spcAft>
                <a:spcPts val="0"/>
              </a:spcAft>
              <a:buClr>
                <a:schemeClr val="dk1"/>
              </a:buClr>
              <a:buSzPts val="2220"/>
              <a:buChar char="•"/>
            </a:pPr>
            <a:r>
              <a:rPr lang="en-US" sz="2220"/>
              <a:t>Taking your sister’s toy and she chases you</a:t>
            </a:r>
            <a:endParaRPr/>
          </a:p>
          <a:p>
            <a:pPr marL="685800" lvl="1" indent="-228600" algn="l" rtl="0">
              <a:lnSpc>
                <a:spcPct val="90000"/>
              </a:lnSpc>
              <a:spcBef>
                <a:spcPts val="500"/>
              </a:spcBef>
              <a:spcAft>
                <a:spcPts val="0"/>
              </a:spcAft>
              <a:buClr>
                <a:schemeClr val="dk1"/>
              </a:buClr>
              <a:buSzPts val="2220"/>
              <a:buChar char="•"/>
            </a:pPr>
            <a:r>
              <a:rPr lang="en-US" sz="2220"/>
              <a:t>Throwing papers and your teacher yells at you</a:t>
            </a:r>
            <a:endParaRPr/>
          </a:p>
          <a:p>
            <a:pPr marL="685800" lvl="1" indent="-228600" algn="l" rtl="0">
              <a:lnSpc>
                <a:spcPct val="90000"/>
              </a:lnSpc>
              <a:spcBef>
                <a:spcPts val="500"/>
              </a:spcBef>
              <a:spcAft>
                <a:spcPts val="0"/>
              </a:spcAft>
              <a:buClr>
                <a:schemeClr val="dk1"/>
              </a:buClr>
              <a:buSzPts val="2220"/>
              <a:buChar char="•"/>
            </a:pPr>
            <a:r>
              <a:rPr lang="en-US" sz="2220"/>
              <a:t>Crying and mom cuddles you</a:t>
            </a:r>
            <a:endParaRPr/>
          </a:p>
          <a:p>
            <a:pPr marL="685800" lvl="1" indent="-228600" algn="l" rtl="0">
              <a:lnSpc>
                <a:spcPct val="90000"/>
              </a:lnSpc>
              <a:spcBef>
                <a:spcPts val="500"/>
              </a:spcBef>
              <a:spcAft>
                <a:spcPts val="0"/>
              </a:spcAft>
              <a:buClr>
                <a:schemeClr val="dk1"/>
              </a:buClr>
              <a:buSzPts val="2220"/>
              <a:buChar char="•"/>
            </a:pPr>
            <a:r>
              <a:rPr lang="en-US" sz="2220"/>
              <a:t>Running away, and turning to see if teacher is following you</a:t>
            </a:r>
            <a:endParaRPr/>
          </a:p>
          <a:p>
            <a:pPr marL="228600" lvl="0" indent="-64135" algn="l" rtl="0">
              <a:lnSpc>
                <a:spcPct val="90000"/>
              </a:lnSpc>
              <a:spcBef>
                <a:spcPts val="1000"/>
              </a:spcBef>
              <a:spcAft>
                <a:spcPts val="0"/>
              </a:spcAft>
              <a:buClr>
                <a:schemeClr val="dk1"/>
              </a:buClr>
              <a:buSzPts val="2590"/>
              <a:buNone/>
            </a:pPr>
            <a:endParaRPr sz="2590"/>
          </a:p>
          <a:p>
            <a:pPr marL="228600" lvl="0" indent="-64135" algn="l" rtl="0">
              <a:lnSpc>
                <a:spcPct val="90000"/>
              </a:lnSpc>
              <a:spcBef>
                <a:spcPts val="1000"/>
              </a:spcBef>
              <a:spcAft>
                <a:spcPts val="0"/>
              </a:spcAft>
              <a:buClr>
                <a:schemeClr val="dk1"/>
              </a:buClr>
              <a:buSzPts val="2590"/>
              <a:buNone/>
            </a:pPr>
            <a:endParaRPr sz="2590"/>
          </a:p>
        </p:txBody>
      </p:sp>
      <p:pic>
        <p:nvPicPr>
          <p:cNvPr id="337" name="Google Shape;337;p48"/>
          <p:cNvPicPr preferRelativeResize="0"/>
          <p:nvPr/>
        </p:nvPicPr>
        <p:blipFill rotWithShape="1">
          <a:blip r:embed="rId3">
            <a:alphaModFix/>
          </a:blip>
          <a:srcRect/>
          <a:stretch/>
        </p:blipFill>
        <p:spPr>
          <a:xfrm>
            <a:off x="6293212" y="2626804"/>
            <a:ext cx="2704031" cy="160439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9"/>
          <p:cNvSpPr/>
          <p:nvPr/>
        </p:nvSpPr>
        <p:spPr>
          <a:xfrm>
            <a:off x="0" y="-1"/>
            <a:ext cx="9144000" cy="968188"/>
          </a:xfrm>
          <a:prstGeom prst="rect">
            <a:avLst/>
          </a:prstGeom>
          <a:solidFill>
            <a:srgbClr val="1E4C7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3" name="Google Shape;343;p49"/>
          <p:cNvSpPr txBox="1">
            <a:spLocks noGrp="1"/>
          </p:cNvSpPr>
          <p:nvPr>
            <p:ph type="title"/>
          </p:nvPr>
        </p:nvSpPr>
        <p:spPr>
          <a:xfrm>
            <a:off x="169332" y="75296"/>
            <a:ext cx="8827911" cy="892891"/>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Access to Items</a:t>
            </a:r>
            <a:endParaRPr/>
          </a:p>
        </p:txBody>
      </p:sp>
      <p:sp>
        <p:nvSpPr>
          <p:cNvPr id="344" name="Google Shape;344;p4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Behavior that results in getting preferred objects, items, or activities</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Examples:</a:t>
            </a:r>
            <a:endParaRPr/>
          </a:p>
          <a:p>
            <a:pPr marL="685800" lvl="1" indent="-228600" algn="l" rtl="0">
              <a:lnSpc>
                <a:spcPct val="90000"/>
              </a:lnSpc>
              <a:spcBef>
                <a:spcPts val="500"/>
              </a:spcBef>
              <a:spcAft>
                <a:spcPts val="0"/>
              </a:spcAft>
              <a:buClr>
                <a:schemeClr val="dk1"/>
              </a:buClr>
              <a:buSzPts val="2400"/>
              <a:buChar char="•"/>
            </a:pPr>
            <a:r>
              <a:rPr lang="en-US"/>
              <a:t>Grabbing a toy from a peer</a:t>
            </a:r>
            <a:endParaRPr/>
          </a:p>
          <a:p>
            <a:pPr marL="685800" lvl="1" indent="-228600" algn="l" rtl="0">
              <a:lnSpc>
                <a:spcPct val="90000"/>
              </a:lnSpc>
              <a:spcBef>
                <a:spcPts val="500"/>
              </a:spcBef>
              <a:spcAft>
                <a:spcPts val="0"/>
              </a:spcAft>
              <a:buClr>
                <a:schemeClr val="dk1"/>
              </a:buClr>
              <a:buSzPts val="2400"/>
              <a:buChar char="•"/>
            </a:pPr>
            <a:r>
              <a:rPr lang="en-US"/>
              <a:t>Asking for a snack or candy</a:t>
            </a:r>
            <a:endParaRPr/>
          </a:p>
          <a:p>
            <a:pPr marL="685800" lvl="1" indent="-228600" algn="l" rtl="0">
              <a:lnSpc>
                <a:spcPct val="90000"/>
              </a:lnSpc>
              <a:spcBef>
                <a:spcPts val="500"/>
              </a:spcBef>
              <a:spcAft>
                <a:spcPts val="0"/>
              </a:spcAft>
              <a:buClr>
                <a:schemeClr val="dk1"/>
              </a:buClr>
              <a:buSzPts val="2400"/>
              <a:buChar char="•"/>
            </a:pPr>
            <a:r>
              <a:rPr lang="en-US"/>
              <a:t>Leaving circle time and going to play with trains</a:t>
            </a:r>
            <a:endParaRPr/>
          </a:p>
          <a:p>
            <a:pPr marL="685800" lvl="1" indent="-228600" algn="l" rtl="0">
              <a:lnSpc>
                <a:spcPct val="90000"/>
              </a:lnSpc>
              <a:spcBef>
                <a:spcPts val="500"/>
              </a:spcBef>
              <a:spcAft>
                <a:spcPts val="0"/>
              </a:spcAft>
              <a:buClr>
                <a:schemeClr val="dk1"/>
              </a:buClr>
              <a:buSzPts val="2400"/>
              <a:buChar char="•"/>
            </a:pPr>
            <a:r>
              <a:rPr lang="en-US"/>
              <a:t>Climbing a cabinet to get a game</a:t>
            </a:r>
            <a:endParaRPr/>
          </a:p>
          <a:p>
            <a:pPr marL="685800" lvl="1" indent="-228600" algn="l" rtl="0">
              <a:lnSpc>
                <a:spcPct val="90000"/>
              </a:lnSpc>
              <a:spcBef>
                <a:spcPts val="500"/>
              </a:spcBef>
              <a:spcAft>
                <a:spcPts val="0"/>
              </a:spcAft>
              <a:buClr>
                <a:schemeClr val="dk1"/>
              </a:buClr>
              <a:buSzPts val="2400"/>
              <a:buChar char="•"/>
            </a:pPr>
            <a:r>
              <a:rPr lang="en-US"/>
              <a:t>Saying “push me higher” and dad pushes you on swing </a:t>
            </a:r>
            <a:endParaRPr/>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345" name="Google Shape;345;p49"/>
          <p:cNvPicPr preferRelativeResize="0"/>
          <p:nvPr/>
        </p:nvPicPr>
        <p:blipFill rotWithShape="1">
          <a:blip r:embed="rId3">
            <a:alphaModFix/>
          </a:blip>
          <a:srcRect/>
          <a:stretch/>
        </p:blipFill>
        <p:spPr>
          <a:xfrm>
            <a:off x="5880859" y="2465101"/>
            <a:ext cx="2434444" cy="126687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0"/>
          <p:cNvSpPr/>
          <p:nvPr/>
        </p:nvSpPr>
        <p:spPr>
          <a:xfrm>
            <a:off x="0" y="-1"/>
            <a:ext cx="9144000" cy="968188"/>
          </a:xfrm>
          <a:prstGeom prst="rect">
            <a:avLst/>
          </a:prstGeom>
          <a:solidFill>
            <a:srgbClr val="1E4C7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1" name="Google Shape;351;p50"/>
          <p:cNvSpPr txBox="1">
            <a:spLocks noGrp="1"/>
          </p:cNvSpPr>
          <p:nvPr>
            <p:ph type="title"/>
          </p:nvPr>
        </p:nvSpPr>
        <p:spPr>
          <a:xfrm>
            <a:off x="169332" y="75296"/>
            <a:ext cx="8827911" cy="892891"/>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Avoidance/Escape</a:t>
            </a:r>
            <a:endParaRPr/>
          </a:p>
        </p:txBody>
      </p:sp>
      <p:sp>
        <p:nvSpPr>
          <p:cNvPr id="352" name="Google Shape;352;p50"/>
          <p:cNvSpPr txBox="1">
            <a:spLocks noGrp="1"/>
          </p:cNvSpPr>
          <p:nvPr>
            <p:ph type="body" idx="1"/>
          </p:nvPr>
        </p:nvSpPr>
        <p:spPr>
          <a:xfrm>
            <a:off x="628650" y="1628215"/>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None/>
            </a:pPr>
            <a:r>
              <a:rPr lang="en-US" sz="3000"/>
              <a:t>Behavior that results in ending or delaying disliked events </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3000"/>
              <a:buNone/>
            </a:pPr>
            <a:r>
              <a:rPr lang="en-US" sz="3000"/>
              <a:t>Examples:</a:t>
            </a:r>
            <a:endParaRPr/>
          </a:p>
          <a:p>
            <a:pPr marL="685800" lvl="1" indent="-228600" algn="l" rtl="0">
              <a:lnSpc>
                <a:spcPct val="90000"/>
              </a:lnSpc>
              <a:spcBef>
                <a:spcPts val="500"/>
              </a:spcBef>
              <a:spcAft>
                <a:spcPts val="0"/>
              </a:spcAft>
              <a:buClr>
                <a:schemeClr val="dk1"/>
              </a:buClr>
              <a:buSzPts val="2100"/>
              <a:buChar char="•"/>
            </a:pPr>
            <a:r>
              <a:rPr lang="en-US" sz="2100"/>
              <a:t>Complete chores; mom stops nagging</a:t>
            </a:r>
            <a:endParaRPr/>
          </a:p>
          <a:p>
            <a:pPr marL="685800" lvl="1" indent="-228600" algn="l" rtl="0">
              <a:lnSpc>
                <a:spcPct val="90000"/>
              </a:lnSpc>
              <a:spcBef>
                <a:spcPts val="500"/>
              </a:spcBef>
              <a:spcAft>
                <a:spcPts val="0"/>
              </a:spcAft>
              <a:buClr>
                <a:schemeClr val="dk1"/>
              </a:buClr>
              <a:buSzPts val="2100"/>
              <a:buChar char="•"/>
            </a:pPr>
            <a:r>
              <a:rPr lang="en-US" sz="2100"/>
              <a:t>Complete assignment; avoid homework later</a:t>
            </a:r>
            <a:endParaRPr/>
          </a:p>
          <a:p>
            <a:pPr marL="685800" lvl="1" indent="-228600" algn="l" rtl="0">
              <a:lnSpc>
                <a:spcPct val="90000"/>
              </a:lnSpc>
              <a:spcBef>
                <a:spcPts val="500"/>
              </a:spcBef>
              <a:spcAft>
                <a:spcPts val="0"/>
              </a:spcAft>
              <a:buClr>
                <a:schemeClr val="dk1"/>
              </a:buClr>
              <a:buSzPts val="2100"/>
              <a:buChar char="•"/>
            </a:pPr>
            <a:r>
              <a:rPr lang="en-US" sz="2100"/>
              <a:t>Hang up phone when telemarketer calls; conversation stops</a:t>
            </a:r>
            <a:endParaRPr/>
          </a:p>
          <a:p>
            <a:pPr marL="685800" lvl="1" indent="-228600" algn="l" rtl="0">
              <a:lnSpc>
                <a:spcPct val="90000"/>
              </a:lnSpc>
              <a:spcBef>
                <a:spcPts val="500"/>
              </a:spcBef>
              <a:spcAft>
                <a:spcPts val="0"/>
              </a:spcAft>
              <a:buClr>
                <a:schemeClr val="dk1"/>
              </a:buClr>
              <a:buSzPts val="2100"/>
              <a:buChar char="•"/>
            </a:pPr>
            <a:r>
              <a:rPr lang="en-US" sz="2100"/>
              <a:t>Flop to the floor; delay coming in from recess</a:t>
            </a:r>
            <a:endParaRPr/>
          </a:p>
          <a:p>
            <a:pPr marL="685800" lvl="1" indent="-228600" algn="l" rtl="0">
              <a:lnSpc>
                <a:spcPct val="90000"/>
              </a:lnSpc>
              <a:spcBef>
                <a:spcPts val="500"/>
              </a:spcBef>
              <a:spcAft>
                <a:spcPts val="0"/>
              </a:spcAft>
              <a:buClr>
                <a:schemeClr val="dk1"/>
              </a:buClr>
              <a:buSzPts val="2100"/>
              <a:buChar char="•"/>
            </a:pPr>
            <a:r>
              <a:rPr lang="en-US" sz="2100"/>
              <a:t>Hit peers; escape group work/circle time</a:t>
            </a:r>
            <a:endParaRPr/>
          </a:p>
          <a:p>
            <a:pPr marL="685800" lvl="1" indent="-228600" algn="l" rtl="0">
              <a:lnSpc>
                <a:spcPct val="90000"/>
              </a:lnSpc>
              <a:spcBef>
                <a:spcPts val="500"/>
              </a:spcBef>
              <a:spcAft>
                <a:spcPts val="0"/>
              </a:spcAft>
              <a:buClr>
                <a:schemeClr val="dk1"/>
              </a:buClr>
              <a:buSzPts val="2100"/>
              <a:buChar char="•"/>
            </a:pPr>
            <a:r>
              <a:rPr lang="en-US" sz="2100"/>
              <a:t>Throw a tantrum; avoid going to the bathroom</a:t>
            </a:r>
            <a:endParaRPr/>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353" name="Google Shape;353;p50"/>
          <p:cNvPicPr preferRelativeResize="0"/>
          <p:nvPr/>
        </p:nvPicPr>
        <p:blipFill rotWithShape="1">
          <a:blip r:embed="rId3">
            <a:alphaModFix/>
          </a:blip>
          <a:srcRect/>
          <a:stretch/>
        </p:blipFill>
        <p:spPr>
          <a:xfrm>
            <a:off x="6245123" y="2202364"/>
            <a:ext cx="2898877" cy="20706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1"/>
          <p:cNvSpPr/>
          <p:nvPr/>
        </p:nvSpPr>
        <p:spPr>
          <a:xfrm>
            <a:off x="0" y="-1"/>
            <a:ext cx="9144000" cy="968188"/>
          </a:xfrm>
          <a:prstGeom prst="rect">
            <a:avLst/>
          </a:prstGeom>
          <a:solidFill>
            <a:srgbClr val="1E4C7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9" name="Google Shape;359;p51"/>
          <p:cNvSpPr txBox="1">
            <a:spLocks noGrp="1"/>
          </p:cNvSpPr>
          <p:nvPr>
            <p:ph type="title"/>
          </p:nvPr>
        </p:nvSpPr>
        <p:spPr>
          <a:xfrm>
            <a:off x="169332" y="75296"/>
            <a:ext cx="8827911" cy="892891"/>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Automatic</a:t>
            </a:r>
            <a:endParaRPr/>
          </a:p>
        </p:txBody>
      </p:sp>
      <p:sp>
        <p:nvSpPr>
          <p:cNvPr id="360" name="Google Shape;360;p5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chemeClr val="dk1"/>
              </a:buClr>
              <a:buSzPts val="2450"/>
              <a:buNone/>
            </a:pPr>
            <a:r>
              <a:rPr lang="en-US" sz="2450"/>
              <a:t>Behaviors that are fun by themselves; they feel good, look fun, smell cool, etc.</a:t>
            </a:r>
            <a:endParaRPr/>
          </a:p>
          <a:p>
            <a:pPr marL="685800" lvl="1" indent="-228600" algn="l" rtl="0">
              <a:lnSpc>
                <a:spcPct val="70000"/>
              </a:lnSpc>
              <a:spcBef>
                <a:spcPts val="500"/>
              </a:spcBef>
              <a:spcAft>
                <a:spcPts val="0"/>
              </a:spcAft>
              <a:buClr>
                <a:schemeClr val="dk1"/>
              </a:buClr>
              <a:buSzPts val="2170"/>
              <a:buChar char="•"/>
            </a:pPr>
            <a:r>
              <a:rPr lang="en-US" sz="2170"/>
              <a:t>Typically things that happen when child is alone or all the time no matter where they are</a:t>
            </a:r>
            <a:endParaRPr/>
          </a:p>
          <a:p>
            <a:pPr marL="0" lvl="0" indent="0" algn="l" rtl="0">
              <a:lnSpc>
                <a:spcPct val="70000"/>
              </a:lnSpc>
              <a:spcBef>
                <a:spcPts val="1000"/>
              </a:spcBef>
              <a:spcAft>
                <a:spcPts val="0"/>
              </a:spcAft>
              <a:buClr>
                <a:schemeClr val="dk1"/>
              </a:buClr>
              <a:buSzPts val="2450"/>
              <a:buNone/>
            </a:pPr>
            <a:endParaRPr sz="2450"/>
          </a:p>
          <a:p>
            <a:pPr marL="0" lvl="0" indent="0" algn="l" rtl="0">
              <a:lnSpc>
                <a:spcPct val="70000"/>
              </a:lnSpc>
              <a:spcBef>
                <a:spcPts val="1000"/>
              </a:spcBef>
              <a:spcAft>
                <a:spcPts val="0"/>
              </a:spcAft>
              <a:buClr>
                <a:schemeClr val="dk1"/>
              </a:buClr>
              <a:buSzPts val="2450"/>
              <a:buNone/>
            </a:pPr>
            <a:r>
              <a:rPr lang="en-US" sz="2450"/>
              <a:t>Examples: </a:t>
            </a:r>
            <a:endParaRPr/>
          </a:p>
          <a:p>
            <a:pPr marL="685800" lvl="1" indent="-228600" algn="l" rtl="0">
              <a:lnSpc>
                <a:spcPct val="70000"/>
              </a:lnSpc>
              <a:spcBef>
                <a:spcPts val="500"/>
              </a:spcBef>
              <a:spcAft>
                <a:spcPts val="0"/>
              </a:spcAft>
              <a:buClr>
                <a:schemeClr val="dk1"/>
              </a:buClr>
              <a:buSzPts val="2170"/>
              <a:buChar char="•"/>
            </a:pPr>
            <a:r>
              <a:rPr lang="en-US" sz="2170"/>
              <a:t>H</a:t>
            </a:r>
            <a:r>
              <a:rPr lang="en-US" sz="2150"/>
              <a:t>and flapping, body rocking, flicking fingers by eyes</a:t>
            </a:r>
            <a:endParaRPr sz="2150"/>
          </a:p>
          <a:p>
            <a:pPr marL="685800" lvl="1" indent="-209550" algn="l" rtl="0">
              <a:lnSpc>
                <a:spcPct val="70000"/>
              </a:lnSpc>
              <a:spcBef>
                <a:spcPts val="500"/>
              </a:spcBef>
              <a:spcAft>
                <a:spcPts val="0"/>
              </a:spcAft>
              <a:buClr>
                <a:schemeClr val="dk1"/>
              </a:buClr>
              <a:buSzPts val="2150"/>
              <a:buChar char="•"/>
            </a:pPr>
            <a:r>
              <a:rPr lang="en-US" sz="2150"/>
              <a:t>Making noises, reciting lines from movies, humming</a:t>
            </a:r>
            <a:endParaRPr sz="2150"/>
          </a:p>
          <a:p>
            <a:pPr marL="685800" lvl="1" indent="-209550" algn="l" rtl="0">
              <a:lnSpc>
                <a:spcPct val="70000"/>
              </a:lnSpc>
              <a:spcBef>
                <a:spcPts val="500"/>
              </a:spcBef>
              <a:spcAft>
                <a:spcPts val="0"/>
              </a:spcAft>
              <a:buClr>
                <a:schemeClr val="dk1"/>
              </a:buClr>
              <a:buSzPts val="2150"/>
              <a:buChar char="•"/>
            </a:pPr>
            <a:r>
              <a:rPr lang="en-US" sz="2150"/>
              <a:t>Spinning wheels on a car, opening and closing door repeatedly, playing with string, banging hangers together</a:t>
            </a:r>
            <a:endParaRPr sz="2150"/>
          </a:p>
          <a:p>
            <a:pPr marL="685800" lvl="1" indent="-209550" algn="l" rtl="0">
              <a:lnSpc>
                <a:spcPct val="70000"/>
              </a:lnSpc>
              <a:spcBef>
                <a:spcPts val="500"/>
              </a:spcBef>
              <a:spcAft>
                <a:spcPts val="0"/>
              </a:spcAft>
              <a:buClr>
                <a:schemeClr val="dk1"/>
              </a:buClr>
              <a:buSzPts val="2150"/>
              <a:buChar char="•"/>
            </a:pPr>
            <a:r>
              <a:rPr lang="en-US" sz="2150"/>
              <a:t>Going for a run, rubbing your temples, twirling your hair, scratching an itch, tapping your foot, fidget spinners</a:t>
            </a:r>
            <a:endParaRPr sz="2150"/>
          </a:p>
          <a:p>
            <a:pPr marL="0" lvl="0" indent="0" algn="l" rtl="0">
              <a:lnSpc>
                <a:spcPct val="70000"/>
              </a:lnSpc>
              <a:spcBef>
                <a:spcPts val="1000"/>
              </a:spcBef>
              <a:spcAft>
                <a:spcPts val="0"/>
              </a:spcAft>
              <a:buClr>
                <a:schemeClr val="dk1"/>
              </a:buClr>
              <a:buSzPts val="2450"/>
              <a:buNone/>
            </a:pPr>
            <a:endParaRPr sz="2450"/>
          </a:p>
          <a:p>
            <a:pPr marL="228600" lvl="0" indent="-104140" algn="l" rtl="0">
              <a:lnSpc>
                <a:spcPct val="70000"/>
              </a:lnSpc>
              <a:spcBef>
                <a:spcPts val="1000"/>
              </a:spcBef>
              <a:spcAft>
                <a:spcPts val="0"/>
              </a:spcAft>
              <a:buClr>
                <a:schemeClr val="dk1"/>
              </a:buClr>
              <a:buSzPts val="1960"/>
              <a:buNone/>
            </a:pPr>
            <a:endParaRPr sz="196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water, holding, skiing&#10;&#10;Description automatically generated">
            <a:extLst>
              <a:ext uri="{FF2B5EF4-FFF2-40B4-BE49-F238E27FC236}">
                <a16:creationId xmlns:a16="http://schemas.microsoft.com/office/drawing/2014/main" id="{585759BA-0023-4834-B27F-98A3EAAEE3FB}"/>
              </a:ext>
            </a:extLst>
          </p:cNvPr>
          <p:cNvPicPr>
            <a:picLocks noChangeAspect="1"/>
          </p:cNvPicPr>
          <p:nvPr/>
        </p:nvPicPr>
        <p:blipFill>
          <a:blip r:embed="rId2"/>
          <a:stretch>
            <a:fillRect/>
          </a:stretch>
        </p:blipFill>
        <p:spPr>
          <a:xfrm>
            <a:off x="-670560" y="0"/>
            <a:ext cx="10485120" cy="6858000"/>
          </a:xfrm>
          <a:prstGeom prst="rect">
            <a:avLst/>
          </a:prstGeom>
        </p:spPr>
      </p:pic>
      <p:sp>
        <p:nvSpPr>
          <p:cNvPr id="2" name="TextBox 1">
            <a:extLst>
              <a:ext uri="{FF2B5EF4-FFF2-40B4-BE49-F238E27FC236}">
                <a16:creationId xmlns:a16="http://schemas.microsoft.com/office/drawing/2014/main" id="{02F672C9-C160-46A2-A654-D32DB4F656E8}"/>
              </a:ext>
            </a:extLst>
          </p:cNvPr>
          <p:cNvSpPr txBox="1"/>
          <p:nvPr/>
        </p:nvSpPr>
        <p:spPr>
          <a:xfrm>
            <a:off x="0" y="2464641"/>
            <a:ext cx="9144000" cy="1323439"/>
          </a:xfrm>
          <a:prstGeom prst="rect">
            <a:avLst/>
          </a:prstGeom>
          <a:noFill/>
        </p:spPr>
        <p:txBody>
          <a:bodyPr wrap="square" rtlCol="0">
            <a:spAutoFit/>
          </a:bodyPr>
          <a:lstStyle/>
          <a:p>
            <a:pPr algn="ctr"/>
            <a:r>
              <a:rPr lang="en-US" sz="4000" dirty="0">
                <a:solidFill>
                  <a:schemeClr val="accent1"/>
                </a:solidFill>
                <a:latin typeface="Calibri" panose="020F0502020204030204" pitchFamily="34" charset="0"/>
                <a:cs typeface="Calibri" panose="020F0502020204030204" pitchFamily="34" charset="0"/>
              </a:rPr>
              <a:t>Identifying the Function of </a:t>
            </a:r>
          </a:p>
          <a:p>
            <a:pPr algn="ctr"/>
            <a:r>
              <a:rPr lang="en-US" sz="4000" dirty="0">
                <a:solidFill>
                  <a:schemeClr val="accent1"/>
                </a:solidFill>
                <a:latin typeface="Calibri" panose="020F0502020204030204" pitchFamily="34" charset="0"/>
                <a:cs typeface="Calibri" panose="020F0502020204030204" pitchFamily="34" charset="0"/>
              </a:rPr>
              <a:t>Problem Behavior</a:t>
            </a:r>
          </a:p>
        </p:txBody>
      </p:sp>
    </p:spTree>
    <p:extLst>
      <p:ext uri="{BB962C8B-B14F-4D97-AF65-F5344CB8AC3E}">
        <p14:creationId xmlns:p14="http://schemas.microsoft.com/office/powerpoint/2010/main" val="391925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EA26BA-C9A9-4CB5-901F-C43F361E865D}"/>
              </a:ext>
            </a:extLst>
          </p:cNvPr>
          <p:cNvSpPr/>
          <p:nvPr/>
        </p:nvSpPr>
        <p:spPr>
          <a:xfrm>
            <a:off x="0" y="-1"/>
            <a:ext cx="9144000" cy="968188"/>
          </a:xfrm>
          <a:prstGeom prst="rect">
            <a:avLst/>
          </a:prstGeom>
          <a:solidFill>
            <a:srgbClr val="1E4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6193B9-F492-4DE7-A275-892FFC1FD421}"/>
              </a:ext>
            </a:extLst>
          </p:cNvPr>
          <p:cNvSpPr>
            <a:spLocks noGrp="1"/>
          </p:cNvSpPr>
          <p:nvPr>
            <p:ph type="title"/>
          </p:nvPr>
        </p:nvSpPr>
        <p:spPr>
          <a:xfrm>
            <a:off x="169332" y="75296"/>
            <a:ext cx="8827911" cy="892891"/>
          </a:xfrm>
        </p:spPr>
        <p:txBody>
          <a:bodyPr>
            <a:normAutofit/>
          </a:bodyPr>
          <a:lstStyle/>
          <a:p>
            <a:pPr algn="r"/>
            <a:r>
              <a:rPr lang="en-US" sz="3200" dirty="0">
                <a:solidFill>
                  <a:schemeClr val="bg1"/>
                </a:solidFill>
                <a:latin typeface="Calibri" panose="020F0502020204030204" pitchFamily="34" charset="0"/>
                <a:ea typeface="Lato" panose="020F0502020204030203" pitchFamily="34" charset="0"/>
                <a:cs typeface="Calibri" panose="020F0502020204030204" pitchFamily="34" charset="0"/>
              </a:rPr>
              <a:t>The Behavioral Event</a:t>
            </a:r>
          </a:p>
        </p:txBody>
      </p:sp>
      <p:sp>
        <p:nvSpPr>
          <p:cNvPr id="7" name="TextBox 6">
            <a:extLst>
              <a:ext uri="{FF2B5EF4-FFF2-40B4-BE49-F238E27FC236}">
                <a16:creationId xmlns:a16="http://schemas.microsoft.com/office/drawing/2014/main" id="{3B25C0B5-23BB-3E4D-91B2-8355523B86F8}"/>
              </a:ext>
            </a:extLst>
          </p:cNvPr>
          <p:cNvSpPr txBox="1"/>
          <p:nvPr/>
        </p:nvSpPr>
        <p:spPr>
          <a:xfrm>
            <a:off x="803794" y="1978472"/>
            <a:ext cx="7558986" cy="2308324"/>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To understand behavior, we have to know the whole story (beginning, middle, end)</a:t>
            </a: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A description of the behavior alone is not sufficient. </a:t>
            </a:r>
          </a:p>
          <a:p>
            <a:endParaRPr lang="en-US" sz="2400" dirty="0">
              <a:latin typeface="Century Gothic Regular"/>
            </a:endParaRPr>
          </a:p>
        </p:txBody>
      </p:sp>
    </p:spTree>
    <p:extLst>
      <p:ext uri="{BB962C8B-B14F-4D97-AF65-F5344CB8AC3E}">
        <p14:creationId xmlns:p14="http://schemas.microsoft.com/office/powerpoint/2010/main" val="324175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wipe(down)">
                                      <p:cBhvr>
                                        <p:cTn id="7" dur="580">
                                          <p:stCondLst>
                                            <p:cond delay="0"/>
                                          </p:stCondLst>
                                        </p:cTn>
                                        <p:tgtEl>
                                          <p:spTgt spid="7">
                                            <p:txEl>
                                              <p:pRg st="3" end="3"/>
                                            </p:txEl>
                                          </p:spTgt>
                                        </p:tgtEl>
                                      </p:cBhvr>
                                    </p:animEffect>
                                    <p:anim calcmode="lin" valueType="num">
                                      <p:cBhvr>
                                        <p:cTn id="8" dur="1822" tmFilter="0,0; 0.14,0.36; 0.43,0.73; 0.71,0.91; 1.0,1.0">
                                          <p:stCondLst>
                                            <p:cond delay="0"/>
                                          </p:stCondLst>
                                        </p:cTn>
                                        <p:tgtEl>
                                          <p:spTgt spid="7">
                                            <p:txEl>
                                              <p:pRg st="3" end="3"/>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xEl>
                                              <p:pRg st="3" end="3"/>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xEl>
                                              <p:pRg st="3" end="3"/>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xEl>
                                              <p:pRg st="3" end="3"/>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xEl>
                                              <p:pRg st="3" end="3"/>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xEl>
                                              <p:pRg st="3" end="3"/>
                                            </p:txEl>
                                          </p:spTgt>
                                        </p:tgtEl>
                                      </p:cBhvr>
                                      <p:to x="100000" y="60000"/>
                                    </p:animScale>
                                    <p:animScale>
                                      <p:cBhvr>
                                        <p:cTn id="14" dur="166" decel="50000">
                                          <p:stCondLst>
                                            <p:cond delay="676"/>
                                          </p:stCondLst>
                                        </p:cTn>
                                        <p:tgtEl>
                                          <p:spTgt spid="7">
                                            <p:txEl>
                                              <p:pRg st="3" end="3"/>
                                            </p:txEl>
                                          </p:spTgt>
                                        </p:tgtEl>
                                      </p:cBhvr>
                                      <p:to x="100000" y="100000"/>
                                    </p:animScale>
                                    <p:animScale>
                                      <p:cBhvr>
                                        <p:cTn id="15" dur="26">
                                          <p:stCondLst>
                                            <p:cond delay="1312"/>
                                          </p:stCondLst>
                                        </p:cTn>
                                        <p:tgtEl>
                                          <p:spTgt spid="7">
                                            <p:txEl>
                                              <p:pRg st="3" end="3"/>
                                            </p:txEl>
                                          </p:spTgt>
                                        </p:tgtEl>
                                      </p:cBhvr>
                                      <p:to x="100000" y="80000"/>
                                    </p:animScale>
                                    <p:animScale>
                                      <p:cBhvr>
                                        <p:cTn id="16" dur="166" decel="50000">
                                          <p:stCondLst>
                                            <p:cond delay="1338"/>
                                          </p:stCondLst>
                                        </p:cTn>
                                        <p:tgtEl>
                                          <p:spTgt spid="7">
                                            <p:txEl>
                                              <p:pRg st="3" end="3"/>
                                            </p:txEl>
                                          </p:spTgt>
                                        </p:tgtEl>
                                      </p:cBhvr>
                                      <p:to x="100000" y="100000"/>
                                    </p:animScale>
                                    <p:animScale>
                                      <p:cBhvr>
                                        <p:cTn id="17" dur="26">
                                          <p:stCondLst>
                                            <p:cond delay="1642"/>
                                          </p:stCondLst>
                                        </p:cTn>
                                        <p:tgtEl>
                                          <p:spTgt spid="7">
                                            <p:txEl>
                                              <p:pRg st="3" end="3"/>
                                            </p:txEl>
                                          </p:spTgt>
                                        </p:tgtEl>
                                      </p:cBhvr>
                                      <p:to x="100000" y="90000"/>
                                    </p:animScale>
                                    <p:animScale>
                                      <p:cBhvr>
                                        <p:cTn id="18" dur="166" decel="50000">
                                          <p:stCondLst>
                                            <p:cond delay="1668"/>
                                          </p:stCondLst>
                                        </p:cTn>
                                        <p:tgtEl>
                                          <p:spTgt spid="7">
                                            <p:txEl>
                                              <p:pRg st="3" end="3"/>
                                            </p:txEl>
                                          </p:spTgt>
                                        </p:tgtEl>
                                      </p:cBhvr>
                                      <p:to x="100000" y="100000"/>
                                    </p:animScale>
                                    <p:animScale>
                                      <p:cBhvr>
                                        <p:cTn id="19" dur="26">
                                          <p:stCondLst>
                                            <p:cond delay="1808"/>
                                          </p:stCondLst>
                                        </p:cTn>
                                        <p:tgtEl>
                                          <p:spTgt spid="7">
                                            <p:txEl>
                                              <p:pRg st="3" end="3"/>
                                            </p:txEl>
                                          </p:spTgt>
                                        </p:tgtEl>
                                      </p:cBhvr>
                                      <p:to x="100000" y="95000"/>
                                    </p:animScale>
                                    <p:animScale>
                                      <p:cBhvr>
                                        <p:cTn id="20" dur="166" decel="50000">
                                          <p:stCondLst>
                                            <p:cond delay="1834"/>
                                          </p:stCondLst>
                                        </p:cTn>
                                        <p:tgtEl>
                                          <p:spTgt spid="7">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p:nvPr/>
        </p:nvSpPr>
        <p:spPr>
          <a:xfrm>
            <a:off x="0" y="-1"/>
            <a:ext cx="9144000" cy="968188"/>
          </a:xfrm>
          <a:prstGeom prst="rect">
            <a:avLst/>
          </a:prstGeom>
          <a:solidFill>
            <a:srgbClr val="1E4C7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 name="Google Shape;105;p15"/>
          <p:cNvSpPr txBox="1">
            <a:spLocks noGrp="1"/>
          </p:cNvSpPr>
          <p:nvPr>
            <p:ph type="title"/>
          </p:nvPr>
        </p:nvSpPr>
        <p:spPr>
          <a:xfrm>
            <a:off x="169332" y="75296"/>
            <a:ext cx="8827911" cy="892891"/>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Today’s Objectives</a:t>
            </a:r>
            <a:endParaRPr/>
          </a:p>
        </p:txBody>
      </p:sp>
      <p:sp>
        <p:nvSpPr>
          <p:cNvPr id="106" name="Google Shape;106;p15"/>
          <p:cNvSpPr txBox="1"/>
          <p:nvPr/>
        </p:nvSpPr>
        <p:spPr>
          <a:xfrm>
            <a:off x="535725" y="1520824"/>
            <a:ext cx="8008200" cy="27927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Review of Foundations of ABA (defining behavior and identifying behaviors to target)</a:t>
            </a:r>
          </a:p>
          <a:p>
            <a:pPr marL="285750" marR="0" lvl="0" indent="-285750" algn="l" rtl="0">
              <a:spcBef>
                <a:spcPts val="0"/>
              </a:spcBef>
              <a:spcAft>
                <a:spcPts val="0"/>
              </a:spcAft>
              <a:buClr>
                <a:schemeClr val="dk1"/>
              </a:buClr>
              <a:buSzPts val="2400"/>
              <a:buFont typeface="Calibri"/>
              <a:buChar char="•"/>
            </a:pPr>
            <a:r>
              <a:rPr lang="en-US" sz="2400" dirty="0" smtClean="0">
                <a:latin typeface="Calibri" panose="020F0502020204030204" pitchFamily="34" charset="0"/>
                <a:cs typeface="Calibri" panose="020F0502020204030204" pitchFamily="34" charset="0"/>
              </a:rPr>
              <a:t>Review the </a:t>
            </a:r>
            <a:r>
              <a:rPr lang="en-US" sz="2400" dirty="0">
                <a:latin typeface="Calibri" panose="020F0502020204030204" pitchFamily="34" charset="0"/>
                <a:cs typeface="Calibri" panose="020F0502020204030204" pitchFamily="34" charset="0"/>
              </a:rPr>
              <a:t>4 functions of behavior</a:t>
            </a:r>
          </a:p>
          <a:p>
            <a:pPr marL="285750" marR="0" lvl="0" indent="-285750" algn="l" rtl="0">
              <a:spcBef>
                <a:spcPts val="0"/>
              </a:spcBef>
              <a:spcAft>
                <a:spcPts val="0"/>
              </a:spcAft>
              <a:buClr>
                <a:schemeClr val="dk1"/>
              </a:buClr>
              <a:buSzPts val="2400"/>
              <a:buFont typeface="Calibri"/>
              <a:buChar char="•"/>
            </a:pPr>
            <a:r>
              <a:rPr lang="en-US" sz="2400" dirty="0" smtClean="0">
                <a:latin typeface="Calibri" panose="020F0502020204030204" pitchFamily="34" charset="0"/>
                <a:cs typeface="Calibri" panose="020F0502020204030204" pitchFamily="34" charset="0"/>
              </a:rPr>
              <a:t>Identify antecedent-based interventions based on the function of behavior</a:t>
            </a:r>
            <a:endParaRPr lang="en-US" sz="2400" dirty="0">
              <a:latin typeface="Calibri" panose="020F0502020204030204" pitchFamily="34" charset="0"/>
              <a:cs typeface="Calibri" panose="020F0502020204030204" pitchFamily="34" charset="0"/>
            </a:endParaRPr>
          </a:p>
          <a:p>
            <a:pPr marL="457200" marR="0" lvl="0" indent="0" algn="l" rtl="0">
              <a:spcBef>
                <a:spcPts val="0"/>
              </a:spcBef>
              <a:spcAft>
                <a:spcPts val="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6">
                                            <p:txEl>
                                              <p:pRg st="0" end="0"/>
                                            </p:txEl>
                                          </p:spTgt>
                                        </p:tgtEl>
                                        <p:attrNameLst>
                                          <p:attrName>style.visibility</p:attrName>
                                        </p:attrNameLst>
                                      </p:cBhvr>
                                      <p:to>
                                        <p:strVal val="visible"/>
                                      </p:to>
                                    </p:set>
                                    <p:anim calcmode="lin" valueType="num">
                                      <p:cBhvr additive="base">
                                        <p:cTn id="7" dur="1000"/>
                                        <p:tgtEl>
                                          <p:spTgt spid="106">
                                            <p:txEl>
                                              <p:pRg st="0" end="0"/>
                                            </p:txEl>
                                          </p:spTgt>
                                        </p:tgtEl>
                                        <p:attrNameLst>
                                          <p:attrName>ppt_w</p:attrName>
                                        </p:attrNameLst>
                                      </p:cBhvr>
                                      <p:tavLst>
                                        <p:tav tm="0">
                                          <p:val>
                                            <p:strVal val="0"/>
                                          </p:val>
                                        </p:tav>
                                        <p:tav tm="100000">
                                          <p:val>
                                            <p:strVal val="#ppt_w"/>
                                          </p:val>
                                        </p:tav>
                                      </p:tavLst>
                                    </p:anim>
                                    <p:anim calcmode="lin" valueType="num">
                                      <p:cBhvr additive="base">
                                        <p:cTn id="8" dur="1000"/>
                                        <p:tgtEl>
                                          <p:spTgt spid="106">
                                            <p:txEl>
                                              <p:pRg st="0" end="0"/>
                                            </p:txEl>
                                          </p:spTgt>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06">
                                            <p:txEl>
                                              <p:pRg st="1" end="1"/>
                                            </p:txEl>
                                          </p:spTgt>
                                        </p:tgtEl>
                                        <p:attrNameLst>
                                          <p:attrName>style.visibility</p:attrName>
                                        </p:attrNameLst>
                                      </p:cBhvr>
                                      <p:to>
                                        <p:strVal val="visible"/>
                                      </p:to>
                                    </p:set>
                                    <p:anim calcmode="lin" valueType="num">
                                      <p:cBhvr additive="base">
                                        <p:cTn id="13" dur="1000"/>
                                        <p:tgtEl>
                                          <p:spTgt spid="106">
                                            <p:txEl>
                                              <p:pRg st="1" end="1"/>
                                            </p:txEl>
                                          </p:spTgt>
                                        </p:tgtEl>
                                        <p:attrNameLst>
                                          <p:attrName>ppt_w</p:attrName>
                                        </p:attrNameLst>
                                      </p:cBhvr>
                                      <p:tavLst>
                                        <p:tav tm="0">
                                          <p:val>
                                            <p:strVal val="0"/>
                                          </p:val>
                                        </p:tav>
                                        <p:tav tm="100000">
                                          <p:val>
                                            <p:strVal val="#ppt_w"/>
                                          </p:val>
                                        </p:tav>
                                      </p:tavLst>
                                    </p:anim>
                                    <p:anim calcmode="lin" valueType="num">
                                      <p:cBhvr additive="base">
                                        <p:cTn id="14" dur="1000"/>
                                        <p:tgtEl>
                                          <p:spTgt spid="106">
                                            <p:txEl>
                                              <p:pRg st="1" end="1"/>
                                            </p:txEl>
                                          </p:spTgt>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06">
                                            <p:txEl>
                                              <p:pRg st="2" end="2"/>
                                            </p:txEl>
                                          </p:spTgt>
                                        </p:tgtEl>
                                        <p:attrNameLst>
                                          <p:attrName>style.visibility</p:attrName>
                                        </p:attrNameLst>
                                      </p:cBhvr>
                                      <p:to>
                                        <p:strVal val="visible"/>
                                      </p:to>
                                    </p:set>
                                    <p:anim calcmode="lin" valueType="num">
                                      <p:cBhvr additive="base">
                                        <p:cTn id="19" dur="1000"/>
                                        <p:tgtEl>
                                          <p:spTgt spid="106">
                                            <p:txEl>
                                              <p:pRg st="2" end="2"/>
                                            </p:txEl>
                                          </p:spTgt>
                                        </p:tgtEl>
                                        <p:attrNameLst>
                                          <p:attrName>ppt_w</p:attrName>
                                        </p:attrNameLst>
                                      </p:cBhvr>
                                      <p:tavLst>
                                        <p:tav tm="0">
                                          <p:val>
                                            <p:strVal val="0"/>
                                          </p:val>
                                        </p:tav>
                                        <p:tav tm="100000">
                                          <p:val>
                                            <p:strVal val="#ppt_w"/>
                                          </p:val>
                                        </p:tav>
                                      </p:tavLst>
                                    </p:anim>
                                    <p:anim calcmode="lin" valueType="num">
                                      <p:cBhvr additive="base">
                                        <p:cTn id="20" dur="1000"/>
                                        <p:tgtEl>
                                          <p:spTgt spid="106">
                                            <p:txEl>
                                              <p:pRg st="2" end="2"/>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EA26BA-C9A9-4CB5-901F-C43F361E865D}"/>
              </a:ext>
            </a:extLst>
          </p:cNvPr>
          <p:cNvSpPr/>
          <p:nvPr/>
        </p:nvSpPr>
        <p:spPr>
          <a:xfrm>
            <a:off x="0" y="-1"/>
            <a:ext cx="9144000" cy="968188"/>
          </a:xfrm>
          <a:prstGeom prst="rect">
            <a:avLst/>
          </a:prstGeom>
          <a:solidFill>
            <a:srgbClr val="1E4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6193B9-F492-4DE7-A275-892FFC1FD421}"/>
              </a:ext>
            </a:extLst>
          </p:cNvPr>
          <p:cNvSpPr>
            <a:spLocks noGrp="1"/>
          </p:cNvSpPr>
          <p:nvPr>
            <p:ph type="title"/>
          </p:nvPr>
        </p:nvSpPr>
        <p:spPr>
          <a:xfrm>
            <a:off x="169332" y="75296"/>
            <a:ext cx="8827911" cy="892891"/>
          </a:xfrm>
        </p:spPr>
        <p:txBody>
          <a:bodyPr>
            <a:normAutofit/>
          </a:bodyPr>
          <a:lstStyle/>
          <a:p>
            <a:pPr algn="r"/>
            <a:r>
              <a:rPr lang="en-US" sz="3200" dirty="0">
                <a:solidFill>
                  <a:schemeClr val="bg1"/>
                </a:solidFill>
                <a:latin typeface="Calibri" panose="020F0502020204030204" pitchFamily="34" charset="0"/>
                <a:ea typeface="Lato" panose="020F0502020204030203" pitchFamily="34" charset="0"/>
                <a:cs typeface="Calibri" panose="020F0502020204030204" pitchFamily="34" charset="0"/>
              </a:rPr>
              <a:t>ABC Recording</a:t>
            </a:r>
          </a:p>
        </p:txBody>
      </p:sp>
      <p:sp>
        <p:nvSpPr>
          <p:cNvPr id="7" name="TextBox 6">
            <a:extLst>
              <a:ext uri="{FF2B5EF4-FFF2-40B4-BE49-F238E27FC236}">
                <a16:creationId xmlns:a16="http://schemas.microsoft.com/office/drawing/2014/main" id="{3B25C0B5-23BB-3E4D-91B2-8355523B86F8}"/>
              </a:ext>
            </a:extLst>
          </p:cNvPr>
          <p:cNvSpPr txBox="1"/>
          <p:nvPr/>
        </p:nvSpPr>
        <p:spPr>
          <a:xfrm>
            <a:off x="803794" y="1978472"/>
            <a:ext cx="7558986" cy="3046988"/>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ABC data helps identify</a:t>
            </a:r>
          </a:p>
          <a:p>
            <a:pPr marL="457200" indent="-457200">
              <a:buAutoNum type="arabicPeriod"/>
            </a:pPr>
            <a:r>
              <a:rPr lang="en-US" sz="2400" dirty="0">
                <a:latin typeface="Calibri" panose="020F0502020204030204" pitchFamily="34" charset="0"/>
                <a:cs typeface="Calibri" panose="020F0502020204030204" pitchFamily="34" charset="0"/>
              </a:rPr>
              <a:t>The events or conditions that make the target behavior more likely to be exhibited.</a:t>
            </a:r>
          </a:p>
          <a:p>
            <a:pPr marL="457200" indent="-457200">
              <a:buAutoNum type="arabicPeriod"/>
            </a:pPr>
            <a:r>
              <a:rPr lang="en-US" sz="2400" dirty="0">
                <a:latin typeface="Calibri" panose="020F0502020204030204" pitchFamily="34" charset="0"/>
                <a:cs typeface="Calibri" panose="020F0502020204030204" pitchFamily="34" charset="0"/>
              </a:rPr>
              <a:t>The events that precede or “trigger” the target behavior.</a:t>
            </a:r>
          </a:p>
          <a:p>
            <a:pPr marL="457200" indent="-457200">
              <a:buAutoNum type="arabicPeriod"/>
            </a:pPr>
            <a:r>
              <a:rPr lang="en-US" sz="2400" dirty="0">
                <a:latin typeface="Calibri" panose="020F0502020204030204" pitchFamily="34" charset="0"/>
                <a:cs typeface="Calibri" panose="020F0502020204030204" pitchFamily="34" charset="0"/>
              </a:rPr>
              <a:t>The consequences that maintain the behavior (the purpose of the behavior).</a:t>
            </a:r>
          </a:p>
          <a:p>
            <a:endParaRPr lang="en-US" sz="2400" dirty="0">
              <a:latin typeface="Century Gothic Regular"/>
            </a:endParaRPr>
          </a:p>
        </p:txBody>
      </p:sp>
    </p:spTree>
    <p:extLst>
      <p:ext uri="{BB962C8B-B14F-4D97-AF65-F5344CB8AC3E}">
        <p14:creationId xmlns:p14="http://schemas.microsoft.com/office/powerpoint/2010/main" val="80234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p:cTn id="7"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7">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 calcmode="lin" valueType="num">
                                      <p:cBhvr>
                                        <p:cTn id="14"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p:cTn id="21"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EA26BA-C9A9-4CB5-901F-C43F361E865D}"/>
              </a:ext>
            </a:extLst>
          </p:cNvPr>
          <p:cNvSpPr/>
          <p:nvPr/>
        </p:nvSpPr>
        <p:spPr>
          <a:xfrm>
            <a:off x="0" y="-1"/>
            <a:ext cx="9144000" cy="968188"/>
          </a:xfrm>
          <a:prstGeom prst="rect">
            <a:avLst/>
          </a:prstGeom>
          <a:solidFill>
            <a:srgbClr val="1E4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6193B9-F492-4DE7-A275-892FFC1FD421}"/>
              </a:ext>
            </a:extLst>
          </p:cNvPr>
          <p:cNvSpPr>
            <a:spLocks noGrp="1"/>
          </p:cNvSpPr>
          <p:nvPr>
            <p:ph type="title"/>
          </p:nvPr>
        </p:nvSpPr>
        <p:spPr>
          <a:xfrm>
            <a:off x="169332" y="75296"/>
            <a:ext cx="8827911" cy="892891"/>
          </a:xfrm>
        </p:spPr>
        <p:txBody>
          <a:bodyPr>
            <a:normAutofit/>
          </a:bodyPr>
          <a:lstStyle/>
          <a:p>
            <a:pPr algn="r"/>
            <a:r>
              <a:rPr lang="en-US" sz="3200" dirty="0">
                <a:solidFill>
                  <a:schemeClr val="bg1"/>
                </a:solidFill>
                <a:latin typeface="Calibri" panose="020F0502020204030204" pitchFamily="34" charset="0"/>
                <a:ea typeface="Lato" panose="020F0502020204030203" pitchFamily="34" charset="0"/>
                <a:cs typeface="Calibri" panose="020F0502020204030204" pitchFamily="34" charset="0"/>
              </a:rPr>
              <a:t>ABC Analysis</a:t>
            </a:r>
          </a:p>
        </p:txBody>
      </p:sp>
      <p:sp>
        <p:nvSpPr>
          <p:cNvPr id="7" name="TextBox 6">
            <a:extLst>
              <a:ext uri="{FF2B5EF4-FFF2-40B4-BE49-F238E27FC236}">
                <a16:creationId xmlns:a16="http://schemas.microsoft.com/office/drawing/2014/main" id="{3B25C0B5-23BB-3E4D-91B2-8355523B86F8}"/>
              </a:ext>
            </a:extLst>
          </p:cNvPr>
          <p:cNvSpPr txBox="1"/>
          <p:nvPr/>
        </p:nvSpPr>
        <p:spPr>
          <a:xfrm>
            <a:off x="562054" y="1511534"/>
            <a:ext cx="7558986" cy="830997"/>
          </a:xfrm>
          <a:prstGeom prst="rect">
            <a:avLst/>
          </a:prstGeom>
          <a:noFill/>
        </p:spPr>
        <p:txBody>
          <a:bodyPr wrap="square" rtlCol="0">
            <a:spAutoFit/>
          </a:bodyPr>
          <a:lstStyle/>
          <a:p>
            <a:r>
              <a:rPr lang="en-US" sz="2400" dirty="0">
                <a:latin typeface="Century Gothic Regular"/>
              </a:rPr>
              <a:t> </a:t>
            </a:r>
          </a:p>
          <a:p>
            <a:r>
              <a:rPr lang="en-US" sz="2400" dirty="0">
                <a:latin typeface="Calibri" panose="020F0502020204030204" pitchFamily="34" charset="0"/>
                <a:cs typeface="Calibri" panose="020F0502020204030204" pitchFamily="34" charset="0"/>
              </a:rPr>
              <a:t>1. Identify the behavior</a:t>
            </a:r>
          </a:p>
        </p:txBody>
      </p:sp>
      <p:pic>
        <p:nvPicPr>
          <p:cNvPr id="10" name="Picture 9">
            <a:extLst>
              <a:ext uri="{FF2B5EF4-FFF2-40B4-BE49-F238E27FC236}">
                <a16:creationId xmlns:a16="http://schemas.microsoft.com/office/drawing/2014/main" id="{131C6092-AE8D-164B-8E27-87E2EA490DE2}"/>
              </a:ext>
            </a:extLst>
          </p:cNvPr>
          <p:cNvPicPr>
            <a:picLocks noChangeAspect="1"/>
          </p:cNvPicPr>
          <p:nvPr/>
        </p:nvPicPr>
        <p:blipFill>
          <a:blip r:embed="rId2"/>
          <a:stretch>
            <a:fillRect/>
          </a:stretch>
        </p:blipFill>
        <p:spPr>
          <a:xfrm>
            <a:off x="387626" y="3930084"/>
            <a:ext cx="8401050" cy="1476375"/>
          </a:xfrm>
          <a:prstGeom prst="rect">
            <a:avLst/>
          </a:prstGeom>
        </p:spPr>
      </p:pic>
      <p:sp>
        <p:nvSpPr>
          <p:cNvPr id="11" name="Down Arrow 10">
            <a:extLst>
              <a:ext uri="{FF2B5EF4-FFF2-40B4-BE49-F238E27FC236}">
                <a16:creationId xmlns:a16="http://schemas.microsoft.com/office/drawing/2014/main" id="{5DCBF658-997A-D04A-B4AD-62FEBE13809F}"/>
              </a:ext>
            </a:extLst>
          </p:cNvPr>
          <p:cNvSpPr/>
          <p:nvPr/>
        </p:nvSpPr>
        <p:spPr>
          <a:xfrm>
            <a:off x="4427883" y="2915625"/>
            <a:ext cx="34289" cy="775253"/>
          </a:xfrm>
          <a:prstGeom prst="downArrow">
            <a:avLst/>
          </a:prstGeom>
          <a:solidFill>
            <a:srgbClr val="00B0F0"/>
          </a:solidFill>
          <a:ln w="203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entury Gothic Regular"/>
            </a:endParaRPr>
          </a:p>
        </p:txBody>
      </p:sp>
    </p:spTree>
    <p:extLst>
      <p:ext uri="{BB962C8B-B14F-4D97-AF65-F5344CB8AC3E}">
        <p14:creationId xmlns:p14="http://schemas.microsoft.com/office/powerpoint/2010/main" val="206479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EA26BA-C9A9-4CB5-901F-C43F361E865D}"/>
              </a:ext>
            </a:extLst>
          </p:cNvPr>
          <p:cNvSpPr/>
          <p:nvPr/>
        </p:nvSpPr>
        <p:spPr>
          <a:xfrm>
            <a:off x="0" y="-1"/>
            <a:ext cx="9144000" cy="968188"/>
          </a:xfrm>
          <a:prstGeom prst="rect">
            <a:avLst/>
          </a:prstGeom>
          <a:solidFill>
            <a:srgbClr val="1E4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6193B9-F492-4DE7-A275-892FFC1FD421}"/>
              </a:ext>
            </a:extLst>
          </p:cNvPr>
          <p:cNvSpPr>
            <a:spLocks noGrp="1"/>
          </p:cNvSpPr>
          <p:nvPr>
            <p:ph type="title"/>
          </p:nvPr>
        </p:nvSpPr>
        <p:spPr>
          <a:xfrm>
            <a:off x="169332" y="75296"/>
            <a:ext cx="8827911" cy="892891"/>
          </a:xfrm>
        </p:spPr>
        <p:txBody>
          <a:bodyPr>
            <a:normAutofit/>
          </a:bodyPr>
          <a:lstStyle/>
          <a:p>
            <a:pPr algn="r"/>
            <a:r>
              <a:rPr lang="en-US" sz="3200" dirty="0">
                <a:solidFill>
                  <a:schemeClr val="bg1"/>
                </a:solidFill>
                <a:latin typeface="Century Gothic" panose="020B0502020202020204" pitchFamily="34" charset="0"/>
                <a:ea typeface="Lato" panose="020F0502020204030203" pitchFamily="34" charset="0"/>
                <a:cs typeface="Arial" panose="020B0604020202020204" pitchFamily="34" charset="0"/>
              </a:rPr>
              <a:t>ABC Analysis</a:t>
            </a:r>
          </a:p>
        </p:txBody>
      </p:sp>
      <p:sp>
        <p:nvSpPr>
          <p:cNvPr id="7" name="TextBox 6">
            <a:extLst>
              <a:ext uri="{FF2B5EF4-FFF2-40B4-BE49-F238E27FC236}">
                <a16:creationId xmlns:a16="http://schemas.microsoft.com/office/drawing/2014/main" id="{3B25C0B5-23BB-3E4D-91B2-8355523B86F8}"/>
              </a:ext>
            </a:extLst>
          </p:cNvPr>
          <p:cNvSpPr txBox="1"/>
          <p:nvPr/>
        </p:nvSpPr>
        <p:spPr>
          <a:xfrm>
            <a:off x="562054" y="1511534"/>
            <a:ext cx="7558986" cy="830997"/>
          </a:xfrm>
          <a:prstGeom prst="rect">
            <a:avLst/>
          </a:prstGeom>
          <a:noFill/>
        </p:spPr>
        <p:txBody>
          <a:bodyPr wrap="square" rtlCol="0">
            <a:spAutoFit/>
          </a:bodyPr>
          <a:lstStyle/>
          <a:p>
            <a:r>
              <a:rPr lang="en-US" sz="2400" dirty="0">
                <a:latin typeface="Century Gothic Regular"/>
              </a:rPr>
              <a:t> </a:t>
            </a:r>
          </a:p>
          <a:p>
            <a:r>
              <a:rPr lang="en-US" sz="2400" dirty="0">
                <a:latin typeface="Calibri" panose="020F0502020204030204" pitchFamily="34" charset="0"/>
                <a:cs typeface="Calibri" panose="020F0502020204030204" pitchFamily="34" charset="0"/>
              </a:rPr>
              <a:t>2. Identify the antecedent and the consequence</a:t>
            </a:r>
          </a:p>
        </p:txBody>
      </p:sp>
      <p:sp>
        <p:nvSpPr>
          <p:cNvPr id="11" name="Down Arrow 10">
            <a:extLst>
              <a:ext uri="{FF2B5EF4-FFF2-40B4-BE49-F238E27FC236}">
                <a16:creationId xmlns:a16="http://schemas.microsoft.com/office/drawing/2014/main" id="{5DCBF658-997A-D04A-B4AD-62FEBE13809F}"/>
              </a:ext>
            </a:extLst>
          </p:cNvPr>
          <p:cNvSpPr/>
          <p:nvPr/>
        </p:nvSpPr>
        <p:spPr>
          <a:xfrm>
            <a:off x="1260613" y="2915625"/>
            <a:ext cx="34289" cy="775253"/>
          </a:xfrm>
          <a:prstGeom prst="downArrow">
            <a:avLst/>
          </a:prstGeom>
          <a:solidFill>
            <a:srgbClr val="00B0F0"/>
          </a:solidFill>
          <a:ln w="203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entury Gothic Regular"/>
            </a:endParaRPr>
          </a:p>
        </p:txBody>
      </p:sp>
      <p:pic>
        <p:nvPicPr>
          <p:cNvPr id="12" name="Picture 11">
            <a:extLst>
              <a:ext uri="{FF2B5EF4-FFF2-40B4-BE49-F238E27FC236}">
                <a16:creationId xmlns:a16="http://schemas.microsoft.com/office/drawing/2014/main" id="{B5DBF152-0DDF-AC4A-A131-F8198F1C7300}"/>
              </a:ext>
            </a:extLst>
          </p:cNvPr>
          <p:cNvPicPr>
            <a:picLocks noChangeAspect="1"/>
          </p:cNvPicPr>
          <p:nvPr/>
        </p:nvPicPr>
        <p:blipFill>
          <a:blip r:embed="rId2"/>
          <a:stretch>
            <a:fillRect/>
          </a:stretch>
        </p:blipFill>
        <p:spPr>
          <a:xfrm>
            <a:off x="355036" y="3876214"/>
            <a:ext cx="8642207" cy="1457989"/>
          </a:xfrm>
          <a:prstGeom prst="rect">
            <a:avLst/>
          </a:prstGeom>
        </p:spPr>
      </p:pic>
      <p:sp>
        <p:nvSpPr>
          <p:cNvPr id="13" name="Down Arrow 12">
            <a:extLst>
              <a:ext uri="{FF2B5EF4-FFF2-40B4-BE49-F238E27FC236}">
                <a16:creationId xmlns:a16="http://schemas.microsoft.com/office/drawing/2014/main" id="{651EC95D-5E0B-D94D-A5FE-FD2C299C73A6}"/>
              </a:ext>
            </a:extLst>
          </p:cNvPr>
          <p:cNvSpPr/>
          <p:nvPr/>
        </p:nvSpPr>
        <p:spPr>
          <a:xfrm>
            <a:off x="7098081" y="2885878"/>
            <a:ext cx="34289" cy="775253"/>
          </a:xfrm>
          <a:prstGeom prst="downArrow">
            <a:avLst/>
          </a:prstGeom>
          <a:solidFill>
            <a:srgbClr val="00B0F0"/>
          </a:solidFill>
          <a:ln w="203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entury Gothic Regular"/>
            </a:endParaRPr>
          </a:p>
        </p:txBody>
      </p:sp>
    </p:spTree>
    <p:extLst>
      <p:ext uri="{BB962C8B-B14F-4D97-AF65-F5344CB8AC3E}">
        <p14:creationId xmlns:p14="http://schemas.microsoft.com/office/powerpoint/2010/main" val="1293607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EA26BA-C9A9-4CB5-901F-C43F361E865D}"/>
              </a:ext>
            </a:extLst>
          </p:cNvPr>
          <p:cNvSpPr/>
          <p:nvPr/>
        </p:nvSpPr>
        <p:spPr>
          <a:xfrm>
            <a:off x="0" y="-1"/>
            <a:ext cx="9144000" cy="968188"/>
          </a:xfrm>
          <a:prstGeom prst="rect">
            <a:avLst/>
          </a:prstGeom>
          <a:solidFill>
            <a:srgbClr val="1E4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6193B9-F492-4DE7-A275-892FFC1FD421}"/>
              </a:ext>
            </a:extLst>
          </p:cNvPr>
          <p:cNvSpPr>
            <a:spLocks noGrp="1"/>
          </p:cNvSpPr>
          <p:nvPr>
            <p:ph type="title"/>
          </p:nvPr>
        </p:nvSpPr>
        <p:spPr>
          <a:xfrm>
            <a:off x="169332" y="75296"/>
            <a:ext cx="8827911" cy="892891"/>
          </a:xfrm>
        </p:spPr>
        <p:txBody>
          <a:bodyPr>
            <a:normAutofit/>
          </a:bodyPr>
          <a:lstStyle/>
          <a:p>
            <a:pPr algn="r"/>
            <a:r>
              <a:rPr lang="en-US" sz="3200" dirty="0">
                <a:solidFill>
                  <a:schemeClr val="bg1"/>
                </a:solidFill>
                <a:latin typeface="Century Gothic" panose="020B0502020202020204" pitchFamily="34" charset="0"/>
                <a:ea typeface="Lato" panose="020F0502020204030203" pitchFamily="34" charset="0"/>
                <a:cs typeface="Arial" panose="020B0604020202020204" pitchFamily="34" charset="0"/>
              </a:rPr>
              <a:t>Function Based Interventions</a:t>
            </a:r>
          </a:p>
        </p:txBody>
      </p:sp>
      <p:graphicFrame>
        <p:nvGraphicFramePr>
          <p:cNvPr id="3" name="Table 2">
            <a:extLst>
              <a:ext uri="{FF2B5EF4-FFF2-40B4-BE49-F238E27FC236}">
                <a16:creationId xmlns:a16="http://schemas.microsoft.com/office/drawing/2014/main" id="{E615CCFC-415A-4711-8BA1-D3763ACA34FB}"/>
              </a:ext>
            </a:extLst>
          </p:cNvPr>
          <p:cNvGraphicFramePr>
            <a:graphicFrameLocks noGrp="1"/>
          </p:cNvGraphicFramePr>
          <p:nvPr>
            <p:extLst/>
          </p:nvPr>
        </p:nvGraphicFramePr>
        <p:xfrm>
          <a:off x="453955" y="3194396"/>
          <a:ext cx="8274189" cy="807350"/>
        </p:xfrm>
        <a:graphic>
          <a:graphicData uri="http://schemas.openxmlformats.org/drawingml/2006/table">
            <a:tbl>
              <a:tblPr firstRow="1" bandRow="1">
                <a:tableStyleId>{5C22544A-7EE6-4342-B048-85BDC9FD1C3A}</a:tableStyleId>
              </a:tblPr>
              <a:tblGrid>
                <a:gridCol w="2758063">
                  <a:extLst>
                    <a:ext uri="{9D8B030D-6E8A-4147-A177-3AD203B41FA5}">
                      <a16:colId xmlns:a16="http://schemas.microsoft.com/office/drawing/2014/main" val="162067946"/>
                    </a:ext>
                  </a:extLst>
                </a:gridCol>
                <a:gridCol w="2758063">
                  <a:extLst>
                    <a:ext uri="{9D8B030D-6E8A-4147-A177-3AD203B41FA5}">
                      <a16:colId xmlns:a16="http://schemas.microsoft.com/office/drawing/2014/main" val="1441990093"/>
                    </a:ext>
                  </a:extLst>
                </a:gridCol>
                <a:gridCol w="2758063">
                  <a:extLst>
                    <a:ext uri="{9D8B030D-6E8A-4147-A177-3AD203B41FA5}">
                      <a16:colId xmlns:a16="http://schemas.microsoft.com/office/drawing/2014/main" val="2763069728"/>
                    </a:ext>
                  </a:extLst>
                </a:gridCol>
              </a:tblGrid>
              <a:tr h="501985">
                <a:tc>
                  <a:txBody>
                    <a:bodyPr/>
                    <a:lstStyle/>
                    <a:p>
                      <a:pPr algn="ctr"/>
                      <a:r>
                        <a:rPr lang="en-US" b="0" i="0" dirty="0">
                          <a:latin typeface="Calibri" panose="020F0502020204030204" pitchFamily="34" charset="0"/>
                          <a:cs typeface="Calibri" panose="020F0502020204030204" pitchFamily="34" charset="0"/>
                        </a:rPr>
                        <a:t>Antecedent</a:t>
                      </a:r>
                    </a:p>
                  </a:txBody>
                  <a:tcPr>
                    <a:solidFill>
                      <a:schemeClr val="accent1">
                        <a:lumMod val="75000"/>
                      </a:schemeClr>
                    </a:solidFill>
                  </a:tcPr>
                </a:tc>
                <a:tc>
                  <a:txBody>
                    <a:bodyPr/>
                    <a:lstStyle/>
                    <a:p>
                      <a:pPr algn="ctr"/>
                      <a:r>
                        <a:rPr lang="en-US" b="0" i="0" dirty="0">
                          <a:latin typeface="Calibri" panose="020F0502020204030204" pitchFamily="34" charset="0"/>
                          <a:cs typeface="Calibri" panose="020F0502020204030204" pitchFamily="34" charset="0"/>
                        </a:rPr>
                        <a:t>Behavior </a:t>
                      </a:r>
                    </a:p>
                  </a:txBody>
                  <a:tcPr>
                    <a:solidFill>
                      <a:schemeClr val="accent1">
                        <a:lumMod val="75000"/>
                      </a:schemeClr>
                    </a:solidFill>
                  </a:tcPr>
                </a:tc>
                <a:tc>
                  <a:txBody>
                    <a:bodyPr/>
                    <a:lstStyle/>
                    <a:p>
                      <a:pPr algn="ctr"/>
                      <a:r>
                        <a:rPr lang="en-US" b="0" i="0" dirty="0">
                          <a:latin typeface="Calibri" panose="020F0502020204030204" pitchFamily="34" charset="0"/>
                          <a:cs typeface="Calibri" panose="020F0502020204030204" pitchFamily="34" charset="0"/>
                        </a:rPr>
                        <a:t>Consequence</a:t>
                      </a:r>
                    </a:p>
                  </a:txBody>
                  <a:tcPr>
                    <a:solidFill>
                      <a:schemeClr val="accent1">
                        <a:lumMod val="75000"/>
                      </a:schemeClr>
                    </a:solidFill>
                  </a:tcPr>
                </a:tc>
                <a:extLst>
                  <a:ext uri="{0D108BD9-81ED-4DB2-BD59-A6C34878D82A}">
                    <a16:rowId xmlns:a16="http://schemas.microsoft.com/office/drawing/2014/main" val="3753580632"/>
                  </a:ext>
                </a:extLst>
              </a:tr>
              <a:tr h="305365">
                <a:tc>
                  <a:txBody>
                    <a:bodyPr/>
                    <a:lstStyle/>
                    <a:p>
                      <a:r>
                        <a:rPr lang="en-US" b="0" i="0" dirty="0">
                          <a:latin typeface="Calibri" panose="020F0502020204030204" pitchFamily="34" charset="0"/>
                          <a:cs typeface="Calibri" panose="020F0502020204030204" pitchFamily="34" charset="0"/>
                        </a:rPr>
                        <a:t>Prevention strategies</a:t>
                      </a:r>
                    </a:p>
                  </a:txBody>
                  <a:tcPr>
                    <a:solidFill>
                      <a:schemeClr val="accent1">
                        <a:lumMod val="40000"/>
                        <a:lumOff val="60000"/>
                      </a:schemeClr>
                    </a:solidFill>
                  </a:tcPr>
                </a:tc>
                <a:tc>
                  <a:txBody>
                    <a:bodyPr/>
                    <a:lstStyle/>
                    <a:p>
                      <a:r>
                        <a:rPr lang="en-US" b="0" i="0" dirty="0">
                          <a:latin typeface="Calibri" panose="020F0502020204030204" pitchFamily="34" charset="0"/>
                          <a:cs typeface="Calibri" panose="020F0502020204030204" pitchFamily="34" charset="0"/>
                        </a:rPr>
                        <a:t>Replacement behavior</a:t>
                      </a:r>
                    </a:p>
                  </a:txBody>
                  <a:tcPr>
                    <a:solidFill>
                      <a:schemeClr val="accent1">
                        <a:lumMod val="40000"/>
                        <a:lumOff val="60000"/>
                      </a:schemeClr>
                    </a:solidFill>
                  </a:tcPr>
                </a:tc>
                <a:tc>
                  <a:txBody>
                    <a:bodyPr/>
                    <a:lstStyle/>
                    <a:p>
                      <a:r>
                        <a:rPr lang="en-US" b="0" i="0" dirty="0">
                          <a:latin typeface="Calibri" panose="020F0502020204030204" pitchFamily="34" charset="0"/>
                          <a:cs typeface="Calibri" panose="020F0502020204030204" pitchFamily="34" charset="0"/>
                        </a:rPr>
                        <a:t>Response to challenging behavior</a:t>
                      </a:r>
                    </a:p>
                  </a:txBody>
                  <a:tcPr>
                    <a:solidFill>
                      <a:schemeClr val="accent1">
                        <a:lumMod val="40000"/>
                        <a:lumOff val="60000"/>
                      </a:schemeClr>
                    </a:solidFill>
                  </a:tcPr>
                </a:tc>
                <a:extLst>
                  <a:ext uri="{0D108BD9-81ED-4DB2-BD59-A6C34878D82A}">
                    <a16:rowId xmlns:a16="http://schemas.microsoft.com/office/drawing/2014/main" val="2772051282"/>
                  </a:ext>
                </a:extLst>
              </a:tr>
            </a:tbl>
          </a:graphicData>
        </a:graphic>
      </p:graphicFrame>
      <p:sp>
        <p:nvSpPr>
          <p:cNvPr id="7" name="TextBox 6">
            <a:extLst>
              <a:ext uri="{FF2B5EF4-FFF2-40B4-BE49-F238E27FC236}">
                <a16:creationId xmlns:a16="http://schemas.microsoft.com/office/drawing/2014/main" id="{7DFEA2D6-7C92-47CC-91F2-969D7A0D7465}"/>
              </a:ext>
            </a:extLst>
          </p:cNvPr>
          <p:cNvSpPr txBox="1"/>
          <p:nvPr/>
        </p:nvSpPr>
        <p:spPr>
          <a:xfrm>
            <a:off x="676275" y="1847850"/>
            <a:ext cx="7620000"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Three areas of intervention</a:t>
            </a:r>
          </a:p>
        </p:txBody>
      </p:sp>
    </p:spTree>
    <p:extLst>
      <p:ext uri="{BB962C8B-B14F-4D97-AF65-F5344CB8AC3E}">
        <p14:creationId xmlns:p14="http://schemas.microsoft.com/office/powerpoint/2010/main" val="339806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9CA05A-72FB-2248-A1C1-5656D66BF987}"/>
              </a:ext>
            </a:extLst>
          </p:cNvPr>
          <p:cNvPicPr>
            <a:picLocks noChangeAspect="1"/>
          </p:cNvPicPr>
          <p:nvPr/>
        </p:nvPicPr>
        <p:blipFill>
          <a:blip r:embed="rId2">
            <a:lum bright="70000" contrast="-70000"/>
            <a:extLst>
              <a:ext uri="{BEBA8EAE-BF5A-486C-A8C5-ECC9F3942E4B}">
                <a14:imgProps xmlns:a14="http://schemas.microsoft.com/office/drawing/2010/main">
                  <a14:imgLayer>
                    <a14:imgEffect>
                      <a14:colorTemperature colorTemp="7868"/>
                    </a14:imgEffect>
                    <a14:imgEffect>
                      <a14:saturation sat="0"/>
                    </a14:imgEffect>
                  </a14:imgLayer>
                </a14:imgProps>
              </a:ext>
              <a:ext uri="{28A0092B-C50C-407E-A947-70E740481C1C}">
                <a14:useLocalDpi xmlns:a14="http://schemas.microsoft.com/office/drawing/2010/main" val="0"/>
              </a:ext>
            </a:extLst>
          </a:blip>
          <a:stretch>
            <a:fillRect/>
          </a:stretch>
        </p:blipFill>
        <p:spPr>
          <a:xfrm>
            <a:off x="-668349" y="0"/>
            <a:ext cx="10480698" cy="6857999"/>
          </a:xfrm>
          <a:prstGeom prst="rect">
            <a:avLst/>
          </a:prstGeom>
        </p:spPr>
      </p:pic>
      <p:sp>
        <p:nvSpPr>
          <p:cNvPr id="4" name="Rectangle 3">
            <a:extLst>
              <a:ext uri="{FF2B5EF4-FFF2-40B4-BE49-F238E27FC236}">
                <a16:creationId xmlns:a16="http://schemas.microsoft.com/office/drawing/2014/main" id="{FD5F9C90-833E-FC43-AFB6-F7B2567EE162}"/>
              </a:ext>
            </a:extLst>
          </p:cNvPr>
          <p:cNvSpPr/>
          <p:nvPr/>
        </p:nvSpPr>
        <p:spPr>
          <a:xfrm>
            <a:off x="1827405" y="2488960"/>
            <a:ext cx="5489195" cy="1323439"/>
          </a:xfrm>
          <a:prstGeom prst="rect">
            <a:avLst/>
          </a:prstGeom>
        </p:spPr>
        <p:txBody>
          <a:bodyPr wrap="none">
            <a:spAutoFit/>
          </a:bodyPr>
          <a:lstStyle/>
          <a:p>
            <a:pPr algn="ctr"/>
            <a:r>
              <a:rPr lang="en-US" sz="4000" dirty="0">
                <a:solidFill>
                  <a:schemeClr val="accent1"/>
                </a:solidFill>
                <a:latin typeface="Calibri" panose="020F0502020204030204" pitchFamily="34" charset="0"/>
                <a:cs typeface="Calibri" panose="020F0502020204030204" pitchFamily="34" charset="0"/>
              </a:rPr>
              <a:t>Antecedent Interventions</a:t>
            </a:r>
          </a:p>
          <a:p>
            <a:pPr algn="ctr"/>
            <a:r>
              <a:rPr lang="en-US" sz="4000" dirty="0">
                <a:solidFill>
                  <a:schemeClr val="accent1"/>
                </a:solidFill>
                <a:latin typeface="Calibri" panose="020F0502020204030204" pitchFamily="34" charset="0"/>
                <a:cs typeface="Calibri" panose="020F0502020204030204" pitchFamily="34" charset="0"/>
              </a:rPr>
              <a:t>(prevention strategies)</a:t>
            </a:r>
          </a:p>
        </p:txBody>
      </p:sp>
    </p:spTree>
    <p:extLst>
      <p:ext uri="{BB962C8B-B14F-4D97-AF65-F5344CB8AC3E}">
        <p14:creationId xmlns:p14="http://schemas.microsoft.com/office/powerpoint/2010/main" val="2493174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EA26BA-C9A9-4CB5-901F-C43F361E865D}"/>
              </a:ext>
            </a:extLst>
          </p:cNvPr>
          <p:cNvSpPr/>
          <p:nvPr/>
        </p:nvSpPr>
        <p:spPr>
          <a:xfrm>
            <a:off x="0" y="-1"/>
            <a:ext cx="9144000" cy="968188"/>
          </a:xfrm>
          <a:prstGeom prst="rect">
            <a:avLst/>
          </a:prstGeom>
          <a:solidFill>
            <a:srgbClr val="1E4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6193B9-F492-4DE7-A275-892FFC1FD421}"/>
              </a:ext>
            </a:extLst>
          </p:cNvPr>
          <p:cNvSpPr>
            <a:spLocks noGrp="1"/>
          </p:cNvSpPr>
          <p:nvPr>
            <p:ph type="title"/>
          </p:nvPr>
        </p:nvSpPr>
        <p:spPr>
          <a:xfrm>
            <a:off x="169332" y="75296"/>
            <a:ext cx="8827911" cy="892891"/>
          </a:xfrm>
        </p:spPr>
        <p:txBody>
          <a:bodyPr>
            <a:normAutofit/>
          </a:bodyPr>
          <a:lstStyle/>
          <a:p>
            <a:pPr algn="r"/>
            <a:r>
              <a:rPr lang="en-US" sz="3200" dirty="0">
                <a:solidFill>
                  <a:schemeClr val="bg1"/>
                </a:solidFill>
                <a:latin typeface="Calibri" panose="020F0502020204030204" pitchFamily="34" charset="0"/>
                <a:ea typeface="Lato" panose="020F0502020204030203" pitchFamily="34" charset="0"/>
                <a:cs typeface="Calibri" panose="020F0502020204030204" pitchFamily="34" charset="0"/>
              </a:rPr>
              <a:t>Antecedent Interventions</a:t>
            </a:r>
          </a:p>
        </p:txBody>
      </p:sp>
      <p:sp>
        <p:nvSpPr>
          <p:cNvPr id="4" name="Content Placeholder 3">
            <a:extLst>
              <a:ext uri="{FF2B5EF4-FFF2-40B4-BE49-F238E27FC236}">
                <a16:creationId xmlns:a16="http://schemas.microsoft.com/office/drawing/2014/main" id="{A94701D3-E5E8-C14E-A478-8E12856D7D83}"/>
              </a:ext>
            </a:extLst>
          </p:cNvPr>
          <p:cNvSpPr>
            <a:spLocks noGrp="1"/>
          </p:cNvSpPr>
          <p:nvPr>
            <p:ph idx="1"/>
          </p:nvPr>
        </p:nvSpPr>
        <p:spPr>
          <a:xfrm>
            <a:off x="700648" y="1381539"/>
            <a:ext cx="8131037" cy="4094921"/>
          </a:xfrm>
        </p:spPr>
        <p:txBody>
          <a:bodyPr>
            <a:normAutofit/>
          </a:bodyPr>
          <a:lstStyle/>
          <a:p>
            <a:endParaRPr lang="en-US" sz="2400" dirty="0">
              <a:latin typeface="Century Gothic" panose="020B0502020202020204" pitchFamily="34" charset="0"/>
            </a:endParaRPr>
          </a:p>
          <a:p>
            <a:r>
              <a:rPr lang="en-US" sz="2400" dirty="0">
                <a:latin typeface="Calibri" panose="020F0502020204030204" pitchFamily="34" charset="0"/>
                <a:cs typeface="Calibri" panose="020F0502020204030204" pitchFamily="34" charset="0"/>
              </a:rPr>
              <a:t>Reinforce appropriate alternative behavior (replacement behaviors)</a:t>
            </a:r>
          </a:p>
          <a:p>
            <a:pPr marL="0" indent="0">
              <a:buNone/>
            </a:pP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Eliminate or decrease motivation to engage in challenging behavior</a:t>
            </a:r>
          </a:p>
          <a:p>
            <a:pPr marL="0" indent="0">
              <a:buNone/>
            </a:pP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Alter setting events, environment, or specific antecedents</a:t>
            </a:r>
          </a:p>
        </p:txBody>
      </p:sp>
    </p:spTree>
    <p:extLst>
      <p:ext uri="{BB962C8B-B14F-4D97-AF65-F5344CB8AC3E}">
        <p14:creationId xmlns:p14="http://schemas.microsoft.com/office/powerpoint/2010/main" val="4774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2000"/>
                                        <p:tgtEl>
                                          <p:spTgt spid="4">
                                            <p:txEl>
                                              <p:pRg st="1" end="1"/>
                                            </p:txEl>
                                          </p:spTgt>
                                        </p:tgtEl>
                                      </p:cBhvr>
                                    </p:animEffect>
                                    <p:anim calcmode="lin" valueType="num">
                                      <p:cBhvr>
                                        <p:cTn id="8" dur="2000" fill="hold"/>
                                        <p:tgtEl>
                                          <p:spTgt spid="4">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2000"/>
                                        <p:tgtEl>
                                          <p:spTgt spid="4">
                                            <p:txEl>
                                              <p:pRg st="3" end="3"/>
                                            </p:txEl>
                                          </p:spTgt>
                                        </p:tgtEl>
                                      </p:cBhvr>
                                    </p:animEffect>
                                    <p:anim calcmode="lin" valueType="num">
                                      <p:cBhvr>
                                        <p:cTn id="15" dur="2000" fill="hold"/>
                                        <p:tgtEl>
                                          <p:spTgt spid="4">
                                            <p:txEl>
                                              <p:pRg st="3" end="3"/>
                                            </p:txEl>
                                          </p:spTgt>
                                        </p:tgtEl>
                                        <p:attrNameLst>
                                          <p:attrName>ppt_w</p:attrName>
                                        </p:attrNameLst>
                                      </p:cBhvr>
                                      <p:tavLst>
                                        <p:tav tm="0" fmla="#ppt_w*sin(2.5*pi*$)">
                                          <p:val>
                                            <p:fltVal val="0"/>
                                          </p:val>
                                        </p:tav>
                                        <p:tav tm="100000">
                                          <p:val>
                                            <p:fltVal val="1"/>
                                          </p:val>
                                        </p:tav>
                                      </p:tavLst>
                                    </p:anim>
                                    <p:anim calcmode="lin" valueType="num">
                                      <p:cBhvr>
                                        <p:cTn id="16" dur="2000" fill="hold"/>
                                        <p:tgtEl>
                                          <p:spTgt spid="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2000"/>
                                        <p:tgtEl>
                                          <p:spTgt spid="4">
                                            <p:txEl>
                                              <p:pRg st="5" end="5"/>
                                            </p:txEl>
                                          </p:spTgt>
                                        </p:tgtEl>
                                      </p:cBhvr>
                                    </p:animEffect>
                                    <p:anim calcmode="lin" valueType="num">
                                      <p:cBhvr>
                                        <p:cTn id="22" dur="2000" fill="hold"/>
                                        <p:tgtEl>
                                          <p:spTgt spid="4">
                                            <p:txEl>
                                              <p:pRg st="5" end="5"/>
                                            </p:txEl>
                                          </p:spTgt>
                                        </p:tgtEl>
                                        <p:attrNameLst>
                                          <p:attrName>ppt_w</p:attrName>
                                        </p:attrNameLst>
                                      </p:cBhvr>
                                      <p:tavLst>
                                        <p:tav tm="0" fmla="#ppt_w*sin(2.5*pi*$)">
                                          <p:val>
                                            <p:fltVal val="0"/>
                                          </p:val>
                                        </p:tav>
                                        <p:tav tm="100000">
                                          <p:val>
                                            <p:fltVal val="1"/>
                                          </p:val>
                                        </p:tav>
                                      </p:tavLst>
                                    </p:anim>
                                    <p:anim calcmode="lin" valueType="num">
                                      <p:cBhvr>
                                        <p:cTn id="23" dur="2000" fill="hold"/>
                                        <p:tgtEl>
                                          <p:spTgt spid="4">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E0D802-4692-F648-8CBA-3EA80CE7A95C}"/>
              </a:ext>
            </a:extLst>
          </p:cNvPr>
          <p:cNvSpPr txBox="1"/>
          <p:nvPr/>
        </p:nvSpPr>
        <p:spPr>
          <a:xfrm>
            <a:off x="1457248" y="1342312"/>
            <a:ext cx="6550971" cy="2123658"/>
          </a:xfrm>
          <a:prstGeom prst="rect">
            <a:avLst/>
          </a:prstGeom>
          <a:noFill/>
        </p:spPr>
        <p:txBody>
          <a:bodyPr wrap="square" rtlCol="0">
            <a:spAutoFit/>
          </a:bodyPr>
          <a:lstStyle/>
          <a:p>
            <a:r>
              <a:rPr lang="en-US" sz="2400" u="sng" dirty="0"/>
              <a:t>Function Based Antecedent Interventions</a:t>
            </a:r>
          </a:p>
          <a:p>
            <a:endParaRPr lang="en-US" dirty="0"/>
          </a:p>
          <a:p>
            <a:endParaRPr lang="en-US" dirty="0"/>
          </a:p>
          <a:p>
            <a:r>
              <a:rPr lang="en-US" sz="2400" dirty="0"/>
              <a:t>Antecedent Interventions are most effective </a:t>
            </a:r>
          </a:p>
          <a:p>
            <a:r>
              <a:rPr lang="en-US" sz="2400" dirty="0"/>
              <a:t>when selected based on function of the problem behavior </a:t>
            </a:r>
          </a:p>
        </p:txBody>
      </p:sp>
    </p:spTree>
    <p:extLst>
      <p:ext uri="{BB962C8B-B14F-4D97-AF65-F5344CB8AC3E}">
        <p14:creationId xmlns:p14="http://schemas.microsoft.com/office/powerpoint/2010/main" val="3624398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2B7F21-B489-E34A-8197-8EC5BC6BC88D}"/>
              </a:ext>
            </a:extLst>
          </p:cNvPr>
          <p:cNvSpPr txBox="1"/>
          <p:nvPr/>
        </p:nvSpPr>
        <p:spPr>
          <a:xfrm>
            <a:off x="445347" y="2828835"/>
            <a:ext cx="7992694" cy="1200329"/>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Maria is at the table with a classmate and her teacher.  Her teacher is talking to her classmate about her her upcoming birthday party. Maria begins to yell, bang on the table, and throw her materials.   Her teacher sits down with her, holds her hands, and offers reassurance.</a:t>
            </a:r>
          </a:p>
        </p:txBody>
      </p:sp>
      <p:sp>
        <p:nvSpPr>
          <p:cNvPr id="2" name="TextBox 1">
            <a:extLst>
              <a:ext uri="{FF2B5EF4-FFF2-40B4-BE49-F238E27FC236}">
                <a16:creationId xmlns:a16="http://schemas.microsoft.com/office/drawing/2014/main" id="{0FE0D802-4692-F648-8CBA-3EA80CE7A95C}"/>
              </a:ext>
            </a:extLst>
          </p:cNvPr>
          <p:cNvSpPr txBox="1"/>
          <p:nvPr/>
        </p:nvSpPr>
        <p:spPr>
          <a:xfrm>
            <a:off x="3428802" y="1836771"/>
            <a:ext cx="1589666" cy="738664"/>
          </a:xfrm>
          <a:prstGeom prst="rect">
            <a:avLst/>
          </a:prstGeom>
          <a:noFill/>
        </p:spPr>
        <p:txBody>
          <a:bodyPr wrap="none" rtlCol="0">
            <a:spAutoFit/>
          </a:bodyPr>
          <a:lstStyle/>
          <a:p>
            <a:pPr algn="ctr"/>
            <a:r>
              <a:rPr lang="en-US" sz="2400" u="sng" dirty="0">
                <a:latin typeface="Calibri" panose="020F0502020204030204" pitchFamily="34" charset="0"/>
                <a:cs typeface="Calibri" panose="020F0502020204030204" pitchFamily="34" charset="0"/>
              </a:rPr>
              <a:t>Discussion</a:t>
            </a:r>
          </a:p>
          <a:p>
            <a:endParaRPr lang="en-US" dirty="0"/>
          </a:p>
        </p:txBody>
      </p:sp>
    </p:spTree>
    <p:extLst>
      <p:ext uri="{BB962C8B-B14F-4D97-AF65-F5344CB8AC3E}">
        <p14:creationId xmlns:p14="http://schemas.microsoft.com/office/powerpoint/2010/main" val="1270044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EA26BA-C9A9-4CB5-901F-C43F361E865D}"/>
              </a:ext>
            </a:extLst>
          </p:cNvPr>
          <p:cNvSpPr/>
          <p:nvPr/>
        </p:nvSpPr>
        <p:spPr>
          <a:xfrm>
            <a:off x="0" y="-1"/>
            <a:ext cx="9144000" cy="968188"/>
          </a:xfrm>
          <a:prstGeom prst="rect">
            <a:avLst/>
          </a:prstGeom>
          <a:solidFill>
            <a:srgbClr val="1E4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6193B9-F492-4DE7-A275-892FFC1FD421}"/>
              </a:ext>
            </a:extLst>
          </p:cNvPr>
          <p:cNvSpPr>
            <a:spLocks noGrp="1"/>
          </p:cNvSpPr>
          <p:nvPr>
            <p:ph type="title"/>
          </p:nvPr>
        </p:nvSpPr>
        <p:spPr>
          <a:xfrm>
            <a:off x="11286" y="228537"/>
            <a:ext cx="9144000" cy="892891"/>
          </a:xfrm>
        </p:spPr>
        <p:txBody>
          <a:bodyPr>
            <a:normAutofit/>
          </a:bodyPr>
          <a:lstStyle/>
          <a:p>
            <a:pPr algn="r"/>
            <a:r>
              <a:rPr lang="en-US" sz="2600" b="1" dirty="0">
                <a:solidFill>
                  <a:schemeClr val="bg1"/>
                </a:solidFill>
                <a:latin typeface="Calibri" panose="020F0502020204030204" pitchFamily="34" charset="0"/>
                <a:cs typeface="Calibri" panose="020F0502020204030204" pitchFamily="34" charset="0"/>
              </a:rPr>
              <a:t>Behavior that functions to Gain Attention</a:t>
            </a:r>
            <a:endParaRPr lang="en-US" sz="2800" dirty="0">
              <a:solidFill>
                <a:schemeClr val="bg1"/>
              </a:solidFill>
              <a:latin typeface="Calibri" panose="020F0502020204030204" pitchFamily="34" charset="0"/>
              <a:ea typeface="Lato" panose="020F0502020204030203" pitchFamily="34" charset="0"/>
              <a:cs typeface="Calibri" panose="020F0502020204030204" pitchFamily="34" charset="0"/>
            </a:endParaRPr>
          </a:p>
        </p:txBody>
      </p:sp>
      <p:graphicFrame>
        <p:nvGraphicFramePr>
          <p:cNvPr id="10" name="Table 9">
            <a:extLst>
              <a:ext uri="{FF2B5EF4-FFF2-40B4-BE49-F238E27FC236}">
                <a16:creationId xmlns:a16="http://schemas.microsoft.com/office/drawing/2014/main" id="{E604528D-BEE2-4C50-A531-25C1E8C4657A}"/>
              </a:ext>
            </a:extLst>
          </p:cNvPr>
          <p:cNvGraphicFramePr>
            <a:graphicFrameLocks noGrp="1"/>
          </p:cNvGraphicFramePr>
          <p:nvPr>
            <p:extLst/>
          </p:nvPr>
        </p:nvGraphicFramePr>
        <p:xfrm>
          <a:off x="465020" y="1210663"/>
          <a:ext cx="8416804" cy="1188720"/>
        </p:xfrm>
        <a:graphic>
          <a:graphicData uri="http://schemas.openxmlformats.org/drawingml/2006/table">
            <a:tbl>
              <a:tblPr firstRow="1" bandRow="1">
                <a:tableStyleId>{5C22544A-7EE6-4342-B048-85BDC9FD1C3A}</a:tableStyleId>
              </a:tblPr>
              <a:tblGrid>
                <a:gridCol w="8416804">
                  <a:extLst>
                    <a:ext uri="{9D8B030D-6E8A-4147-A177-3AD203B41FA5}">
                      <a16:colId xmlns:a16="http://schemas.microsoft.com/office/drawing/2014/main" val="1825058156"/>
                    </a:ext>
                  </a:extLst>
                </a:gridCol>
              </a:tblGrid>
              <a:tr h="351725">
                <a:tc>
                  <a:txBody>
                    <a:bodyPr/>
                    <a:lstStyle/>
                    <a:p>
                      <a:r>
                        <a:rPr lang="en-US" sz="1800" b="1" dirty="0">
                          <a:latin typeface="Calibri Light" panose="020F0302020204030204" pitchFamily="34" charset="0"/>
                          <a:cs typeface="Calibri Light" panose="020F0302020204030204" pitchFamily="34" charset="0"/>
                        </a:rPr>
                        <a:t>Reinforce appropriate alternative behavior (replacement behaviors)</a:t>
                      </a:r>
                      <a:endParaRPr lang="en-US" b="1"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822534681"/>
                  </a:ext>
                </a:extLst>
              </a:tr>
              <a:tr h="791382">
                <a:tc>
                  <a:txBody>
                    <a:bodyPr/>
                    <a:lstStyle/>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Appropriate attempts to gain attention</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Sharing attention</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Waiting for attention (not interrupting)</a:t>
                      </a:r>
                    </a:p>
                  </a:txBody>
                  <a:tcPr/>
                </a:tc>
                <a:extLst>
                  <a:ext uri="{0D108BD9-81ED-4DB2-BD59-A6C34878D82A}">
                    <a16:rowId xmlns:a16="http://schemas.microsoft.com/office/drawing/2014/main" val="2116459323"/>
                  </a:ext>
                </a:extLst>
              </a:tr>
            </a:tbl>
          </a:graphicData>
        </a:graphic>
      </p:graphicFrame>
      <p:graphicFrame>
        <p:nvGraphicFramePr>
          <p:cNvPr id="11" name="Table 10">
            <a:extLst>
              <a:ext uri="{FF2B5EF4-FFF2-40B4-BE49-F238E27FC236}">
                <a16:creationId xmlns:a16="http://schemas.microsoft.com/office/drawing/2014/main" id="{92F40688-3F20-4C9B-850C-13E916BE2BB1}"/>
              </a:ext>
            </a:extLst>
          </p:cNvPr>
          <p:cNvGraphicFramePr>
            <a:graphicFrameLocks noGrp="1"/>
          </p:cNvGraphicFramePr>
          <p:nvPr>
            <p:extLst/>
          </p:nvPr>
        </p:nvGraphicFramePr>
        <p:xfrm>
          <a:off x="465020" y="2935695"/>
          <a:ext cx="8416804" cy="1426968"/>
        </p:xfrm>
        <a:graphic>
          <a:graphicData uri="http://schemas.openxmlformats.org/drawingml/2006/table">
            <a:tbl>
              <a:tblPr firstRow="1" bandRow="1">
                <a:tableStyleId>{5C22544A-7EE6-4342-B048-85BDC9FD1C3A}</a:tableStyleId>
              </a:tblPr>
              <a:tblGrid>
                <a:gridCol w="8416804">
                  <a:extLst>
                    <a:ext uri="{9D8B030D-6E8A-4147-A177-3AD203B41FA5}">
                      <a16:colId xmlns:a16="http://schemas.microsoft.com/office/drawing/2014/main" val="3174506613"/>
                    </a:ext>
                  </a:extLst>
                </a:gridCol>
              </a:tblGrid>
              <a:tr h="3079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Calibri" panose="020F0502020204030204" pitchFamily="34" charset="0"/>
                          <a:cs typeface="Calibri" panose="020F0502020204030204" pitchFamily="34" charset="0"/>
                        </a:rPr>
                        <a:t>Alter setting events, environment, or specific antecedents</a:t>
                      </a:r>
                    </a:p>
                  </a:txBody>
                  <a:tcPr/>
                </a:tc>
                <a:extLst>
                  <a:ext uri="{0D108BD9-81ED-4DB2-BD59-A6C34878D82A}">
                    <a16:rowId xmlns:a16="http://schemas.microsoft.com/office/drawing/2014/main" val="704052234"/>
                  </a:ext>
                </a:extLst>
              </a:tr>
              <a:tr h="1061208">
                <a:tc>
                  <a:txBody>
                    <a:bodyPr/>
                    <a:lstStyle/>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Provide an alternative source of reinforcement when attention will not be available (distraction)</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Included the student in conversation with others </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Use proximity as a form of attention (stand next to student’s desk when addressing class)</a:t>
                      </a:r>
                    </a:p>
                  </a:txBody>
                  <a:tcPr/>
                </a:tc>
                <a:extLst>
                  <a:ext uri="{0D108BD9-81ED-4DB2-BD59-A6C34878D82A}">
                    <a16:rowId xmlns:a16="http://schemas.microsoft.com/office/drawing/2014/main" val="4052170331"/>
                  </a:ext>
                </a:extLst>
              </a:tr>
            </a:tbl>
          </a:graphicData>
        </a:graphic>
      </p:graphicFrame>
      <p:graphicFrame>
        <p:nvGraphicFramePr>
          <p:cNvPr id="14" name="Table 13">
            <a:extLst>
              <a:ext uri="{FF2B5EF4-FFF2-40B4-BE49-F238E27FC236}">
                <a16:creationId xmlns:a16="http://schemas.microsoft.com/office/drawing/2014/main" id="{9BE8153B-6D21-4969-A206-E57013E409DB}"/>
              </a:ext>
            </a:extLst>
          </p:cNvPr>
          <p:cNvGraphicFramePr>
            <a:graphicFrameLocks noGrp="1"/>
          </p:cNvGraphicFramePr>
          <p:nvPr>
            <p:extLst/>
          </p:nvPr>
        </p:nvGraphicFramePr>
        <p:xfrm>
          <a:off x="465020" y="4898975"/>
          <a:ext cx="8416804" cy="979819"/>
        </p:xfrm>
        <a:graphic>
          <a:graphicData uri="http://schemas.openxmlformats.org/drawingml/2006/table">
            <a:tbl>
              <a:tblPr firstRow="1" bandRow="1">
                <a:tableStyleId>{5C22544A-7EE6-4342-B048-85BDC9FD1C3A}</a:tableStyleId>
              </a:tblPr>
              <a:tblGrid>
                <a:gridCol w="8416804">
                  <a:extLst>
                    <a:ext uri="{9D8B030D-6E8A-4147-A177-3AD203B41FA5}">
                      <a16:colId xmlns:a16="http://schemas.microsoft.com/office/drawing/2014/main" val="833593756"/>
                    </a:ext>
                  </a:extLst>
                </a:gridCol>
              </a:tblGrid>
              <a:tr h="4006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Calibri" panose="020F0502020204030204" pitchFamily="34" charset="0"/>
                          <a:cs typeface="Calibri" panose="020F0502020204030204" pitchFamily="34" charset="0"/>
                        </a:rPr>
                        <a:t>Eliminate or decrease motivation to engage in challenging behavior</a:t>
                      </a:r>
                    </a:p>
                  </a:txBody>
                  <a:tcPr/>
                </a:tc>
                <a:extLst>
                  <a:ext uri="{0D108BD9-81ED-4DB2-BD59-A6C34878D82A}">
                    <a16:rowId xmlns:a16="http://schemas.microsoft.com/office/drawing/2014/main" val="923194891"/>
                  </a:ext>
                </a:extLst>
              </a:tr>
              <a:tr h="29666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latin typeface="Calibri" panose="020F0502020204030204" pitchFamily="34" charset="0"/>
                          <a:cs typeface="Calibri" panose="020F0502020204030204" pitchFamily="34" charset="0"/>
                        </a:rPr>
                        <a:t>Provide attention regularly for free – on a schedule that is a little more frequent than the student seeks attention</a:t>
                      </a:r>
                    </a:p>
                  </a:txBody>
                  <a:tcPr/>
                </a:tc>
                <a:extLst>
                  <a:ext uri="{0D108BD9-81ED-4DB2-BD59-A6C34878D82A}">
                    <a16:rowId xmlns:a16="http://schemas.microsoft.com/office/drawing/2014/main" val="2051157203"/>
                  </a:ext>
                </a:extLst>
              </a:tr>
            </a:tbl>
          </a:graphicData>
        </a:graphic>
      </p:graphicFrame>
    </p:spTree>
    <p:extLst>
      <p:ext uri="{BB962C8B-B14F-4D97-AF65-F5344CB8AC3E}">
        <p14:creationId xmlns:p14="http://schemas.microsoft.com/office/powerpoint/2010/main" val="363216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2B7F21-B489-E34A-8197-8EC5BC6BC88D}"/>
              </a:ext>
            </a:extLst>
          </p:cNvPr>
          <p:cNvSpPr txBox="1"/>
          <p:nvPr/>
        </p:nvSpPr>
        <p:spPr>
          <a:xfrm>
            <a:off x="445347" y="3105834"/>
            <a:ext cx="7992694" cy="1200329"/>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What if the student wants other students’ attention?</a:t>
            </a:r>
          </a:p>
          <a:p>
            <a:pPr algn="ctr"/>
            <a:endParaRPr lang="en-US" sz="2400" dirty="0">
              <a:latin typeface="Calibri" panose="020F0502020204030204" pitchFamily="34" charset="0"/>
              <a:cs typeface="Calibri" panose="020F0502020204030204" pitchFamily="34" charset="0"/>
            </a:endParaRPr>
          </a:p>
          <a:p>
            <a:pPr algn="ctr"/>
            <a:r>
              <a:rPr lang="en-US" sz="2400" dirty="0">
                <a:latin typeface="Calibri" panose="020F0502020204030204" pitchFamily="34" charset="0"/>
                <a:cs typeface="Calibri" panose="020F0502020204030204" pitchFamily="34" charset="0"/>
              </a:rPr>
              <a:t>How can you use these strategies in your classroom?</a:t>
            </a:r>
          </a:p>
        </p:txBody>
      </p:sp>
    </p:spTree>
    <p:extLst>
      <p:ext uri="{BB962C8B-B14F-4D97-AF65-F5344CB8AC3E}">
        <p14:creationId xmlns:p14="http://schemas.microsoft.com/office/powerpoint/2010/main" val="250132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additive="base">
                                        <p:cTn id="1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8"/>
          <p:cNvSpPr/>
          <p:nvPr/>
        </p:nvSpPr>
        <p:spPr>
          <a:xfrm>
            <a:off x="0" y="-1"/>
            <a:ext cx="9144000" cy="968188"/>
          </a:xfrm>
          <a:prstGeom prst="rect">
            <a:avLst/>
          </a:prstGeom>
          <a:solidFill>
            <a:srgbClr val="1E4C7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8" name="Google Shape;198;p28"/>
          <p:cNvSpPr txBox="1">
            <a:spLocks noGrp="1"/>
          </p:cNvSpPr>
          <p:nvPr>
            <p:ph type="title"/>
          </p:nvPr>
        </p:nvSpPr>
        <p:spPr>
          <a:xfrm>
            <a:off x="169332" y="75296"/>
            <a:ext cx="8827911" cy="892891"/>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Behavior</a:t>
            </a:r>
            <a:endParaRPr/>
          </a:p>
        </p:txBody>
      </p:sp>
      <p:sp>
        <p:nvSpPr>
          <p:cNvPr id="199" name="Google Shape;199;p28"/>
          <p:cNvSpPr txBox="1"/>
          <p:nvPr/>
        </p:nvSpPr>
        <p:spPr>
          <a:xfrm>
            <a:off x="535736" y="1888820"/>
            <a:ext cx="8072527" cy="31085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Behavior :</a:t>
            </a:r>
            <a:endParaRPr/>
          </a:p>
          <a:p>
            <a:pPr marL="457200" marR="0" lvl="1" indent="0" algn="l" rtl="0">
              <a:spcBef>
                <a:spcPts val="0"/>
              </a:spcBef>
              <a:spcAft>
                <a:spcPts val="0"/>
              </a:spcAft>
              <a:buNone/>
            </a:pPr>
            <a:r>
              <a:rPr lang="en-US" sz="2800" b="0" i="0" u="none" strike="noStrike" cap="none">
                <a:solidFill>
                  <a:schemeClr val="dk1"/>
                </a:solidFill>
                <a:latin typeface="Calibri"/>
                <a:ea typeface="Calibri"/>
                <a:cs typeface="Calibri"/>
                <a:sym typeface="Calibri"/>
              </a:rPr>
              <a:t>An observable and measurable act of a person</a:t>
            </a:r>
            <a:endParaRPr/>
          </a:p>
          <a:p>
            <a:pPr marL="457200" marR="0" lvl="1" indent="0" algn="l" rtl="0">
              <a:spcBef>
                <a:spcPts val="0"/>
              </a:spcBef>
              <a:spcAft>
                <a:spcPts val="0"/>
              </a:spcAft>
              <a:buNone/>
            </a:pPr>
            <a:r>
              <a:rPr lang="en-US" sz="2800" b="0" i="0" u="none" strike="noStrike" cap="none">
                <a:solidFill>
                  <a:schemeClr val="dk1"/>
                </a:solidFill>
                <a:latin typeface="Calibri"/>
                <a:ea typeface="Calibri"/>
                <a:cs typeface="Calibri"/>
                <a:sym typeface="Calibri"/>
              </a:rPr>
              <a:t>(You can see it or hear it, count it or time it)</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Behavior is not:</a:t>
            </a:r>
            <a:endParaRPr/>
          </a:p>
          <a:p>
            <a:pPr marL="457200" marR="0" lvl="1" indent="0" algn="l" rtl="0">
              <a:spcBef>
                <a:spcPts val="0"/>
              </a:spcBef>
              <a:spcAft>
                <a:spcPts val="0"/>
              </a:spcAft>
              <a:buNone/>
            </a:pPr>
            <a:r>
              <a:rPr lang="en-US" sz="2800" b="0" i="0" u="none" strike="noStrike" cap="none">
                <a:solidFill>
                  <a:schemeClr val="dk1"/>
                </a:solidFill>
                <a:latin typeface="Calibri"/>
                <a:ea typeface="Calibri"/>
                <a:cs typeface="Calibri"/>
                <a:sym typeface="Calibri"/>
              </a:rPr>
              <a:t>Feelings or emotions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2B7F21-B489-E34A-8197-8EC5BC6BC88D}"/>
              </a:ext>
            </a:extLst>
          </p:cNvPr>
          <p:cNvSpPr txBox="1"/>
          <p:nvPr/>
        </p:nvSpPr>
        <p:spPr>
          <a:xfrm>
            <a:off x="445347" y="3105834"/>
            <a:ext cx="7992694" cy="707886"/>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Sam tries to run from the cafeteria repeatedly as soon as he finishes his lunch.  He is given an iPad and walked back to the table. </a:t>
            </a:r>
          </a:p>
        </p:txBody>
      </p:sp>
      <p:sp>
        <p:nvSpPr>
          <p:cNvPr id="8" name="Rectangle 7">
            <a:extLst>
              <a:ext uri="{FF2B5EF4-FFF2-40B4-BE49-F238E27FC236}">
                <a16:creationId xmlns:a16="http://schemas.microsoft.com/office/drawing/2014/main" id="{0734A37B-458E-3D49-9FD9-94AB8F95CADF}"/>
              </a:ext>
            </a:extLst>
          </p:cNvPr>
          <p:cNvSpPr/>
          <p:nvPr/>
        </p:nvSpPr>
        <p:spPr>
          <a:xfrm>
            <a:off x="3605567" y="2101233"/>
            <a:ext cx="1712328" cy="523220"/>
          </a:xfrm>
          <a:prstGeom prst="rect">
            <a:avLst/>
          </a:prstGeom>
        </p:spPr>
        <p:txBody>
          <a:bodyPr wrap="none">
            <a:spAutoFit/>
          </a:bodyPr>
          <a:lstStyle/>
          <a:p>
            <a:r>
              <a:rPr lang="en-US" sz="2800" u="sng" dirty="0">
                <a:latin typeface="Calibri" panose="020F0502020204030204" pitchFamily="34" charset="0"/>
                <a:cs typeface="Calibri" panose="020F0502020204030204" pitchFamily="34" charset="0"/>
              </a:rPr>
              <a:t>Discussion</a:t>
            </a:r>
          </a:p>
        </p:txBody>
      </p:sp>
    </p:spTree>
    <p:extLst>
      <p:ext uri="{BB962C8B-B14F-4D97-AF65-F5344CB8AC3E}">
        <p14:creationId xmlns:p14="http://schemas.microsoft.com/office/powerpoint/2010/main" val="200579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EA26BA-C9A9-4CB5-901F-C43F361E865D}"/>
              </a:ext>
            </a:extLst>
          </p:cNvPr>
          <p:cNvSpPr/>
          <p:nvPr/>
        </p:nvSpPr>
        <p:spPr>
          <a:xfrm>
            <a:off x="0" y="-1"/>
            <a:ext cx="9144000" cy="968188"/>
          </a:xfrm>
          <a:prstGeom prst="rect">
            <a:avLst/>
          </a:prstGeom>
          <a:solidFill>
            <a:srgbClr val="1E4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6193B9-F492-4DE7-A275-892FFC1FD421}"/>
              </a:ext>
            </a:extLst>
          </p:cNvPr>
          <p:cNvSpPr>
            <a:spLocks noGrp="1"/>
          </p:cNvSpPr>
          <p:nvPr>
            <p:ph type="title"/>
          </p:nvPr>
        </p:nvSpPr>
        <p:spPr>
          <a:xfrm>
            <a:off x="11286" y="228537"/>
            <a:ext cx="9144000" cy="892891"/>
          </a:xfrm>
        </p:spPr>
        <p:txBody>
          <a:bodyPr>
            <a:normAutofit/>
          </a:bodyPr>
          <a:lstStyle/>
          <a:p>
            <a:pPr algn="r"/>
            <a:r>
              <a:rPr lang="en-US" sz="2600" b="1" dirty="0">
                <a:solidFill>
                  <a:schemeClr val="bg1"/>
                </a:solidFill>
                <a:latin typeface="Calibri" panose="020F0502020204030204" pitchFamily="34" charset="0"/>
                <a:cs typeface="Calibri" panose="020F0502020204030204" pitchFamily="34" charset="0"/>
              </a:rPr>
              <a:t>Behavior that functions to Gain Access to Items / Activities</a:t>
            </a:r>
            <a:r>
              <a:rPr lang="en-US" sz="2800" b="1" dirty="0">
                <a:solidFill>
                  <a:schemeClr val="bg1"/>
                </a:solidFill>
                <a:latin typeface="Century Gothic" panose="020B0502020202020204" pitchFamily="34" charset="0"/>
              </a:rPr>
              <a:t/>
            </a:r>
            <a:br>
              <a:rPr lang="en-US" sz="2800" b="1" dirty="0">
                <a:solidFill>
                  <a:schemeClr val="bg1"/>
                </a:solidFill>
                <a:latin typeface="Century Gothic" panose="020B0502020202020204" pitchFamily="34" charset="0"/>
              </a:rPr>
            </a:br>
            <a:endParaRPr lang="en-US" sz="2800" dirty="0">
              <a:solidFill>
                <a:schemeClr val="bg1"/>
              </a:solidFill>
              <a:latin typeface="Century Gothic" panose="020B0502020202020204" pitchFamily="34" charset="0"/>
              <a:ea typeface="Lato" panose="020F0502020204030203" pitchFamily="34" charset="0"/>
              <a:cs typeface="Arial" panose="020B0604020202020204" pitchFamily="34" charset="0"/>
            </a:endParaRPr>
          </a:p>
        </p:txBody>
      </p:sp>
      <p:pic>
        <p:nvPicPr>
          <p:cNvPr id="8" name="Picture 7">
            <a:extLst>
              <a:ext uri="{FF2B5EF4-FFF2-40B4-BE49-F238E27FC236}">
                <a16:creationId xmlns:a16="http://schemas.microsoft.com/office/drawing/2014/main" id="{041CF870-4FD4-4A84-876E-7D171ED1A704}"/>
              </a:ext>
            </a:extLst>
          </p:cNvPr>
          <p:cNvPicPr>
            <a:picLocks noChangeAspect="1"/>
          </p:cNvPicPr>
          <p:nvPr/>
        </p:nvPicPr>
        <p:blipFill>
          <a:blip r:embed="rId2"/>
          <a:stretch>
            <a:fillRect/>
          </a:stretch>
        </p:blipFill>
        <p:spPr>
          <a:xfrm>
            <a:off x="7098081" y="5638317"/>
            <a:ext cx="2045919" cy="1219683"/>
          </a:xfrm>
          <a:prstGeom prst="rect">
            <a:avLst/>
          </a:prstGeom>
        </p:spPr>
      </p:pic>
      <p:graphicFrame>
        <p:nvGraphicFramePr>
          <p:cNvPr id="4" name="Table 3">
            <a:extLst>
              <a:ext uri="{FF2B5EF4-FFF2-40B4-BE49-F238E27FC236}">
                <a16:creationId xmlns:a16="http://schemas.microsoft.com/office/drawing/2014/main" id="{4A293B55-A065-4612-9129-EA86BD339DC6}"/>
              </a:ext>
            </a:extLst>
          </p:cNvPr>
          <p:cNvGraphicFramePr>
            <a:graphicFrameLocks noGrp="1"/>
          </p:cNvGraphicFramePr>
          <p:nvPr>
            <p:extLst/>
          </p:nvPr>
        </p:nvGraphicFramePr>
        <p:xfrm>
          <a:off x="366736" y="1513551"/>
          <a:ext cx="8330177" cy="1310640"/>
        </p:xfrm>
        <a:graphic>
          <a:graphicData uri="http://schemas.openxmlformats.org/drawingml/2006/table">
            <a:tbl>
              <a:tblPr firstRow="1" bandRow="1">
                <a:tableStyleId>{5C22544A-7EE6-4342-B048-85BDC9FD1C3A}</a:tableStyleId>
              </a:tblPr>
              <a:tblGrid>
                <a:gridCol w="8330177">
                  <a:extLst>
                    <a:ext uri="{9D8B030D-6E8A-4147-A177-3AD203B41FA5}">
                      <a16:colId xmlns:a16="http://schemas.microsoft.com/office/drawing/2014/main" val="1586330192"/>
                    </a:ext>
                  </a:extLst>
                </a:gridCol>
              </a:tblGrid>
              <a:tr h="351725">
                <a:tc>
                  <a:txBody>
                    <a:bodyPr/>
                    <a:lstStyle/>
                    <a:p>
                      <a:r>
                        <a:rPr lang="en-US" sz="2000" b="1" dirty="0">
                          <a:latin typeface="Calibri" panose="020F0502020204030204" pitchFamily="34" charset="0"/>
                          <a:cs typeface="Calibri" panose="020F0502020204030204" pitchFamily="34" charset="0"/>
                        </a:rPr>
                        <a:t>Reinforce appropriate alternative behavior (replacement behaviors)</a:t>
                      </a:r>
                    </a:p>
                  </a:txBody>
                  <a:tcPr/>
                </a:tc>
                <a:extLst>
                  <a:ext uri="{0D108BD9-81ED-4DB2-BD59-A6C34878D82A}">
                    <a16:rowId xmlns:a16="http://schemas.microsoft.com/office/drawing/2014/main" val="4220303335"/>
                  </a:ext>
                </a:extLst>
              </a:tr>
              <a:tr h="791382">
                <a:tc>
                  <a:txBody>
                    <a:bodyPr/>
                    <a:lstStyle/>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Appropriate requests for item/activity</a:t>
                      </a: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Accepting an alternative when item is not available</a:t>
                      </a: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Waiting for item, taking turns with item</a:t>
                      </a:r>
                    </a:p>
                  </a:txBody>
                  <a:tcPr/>
                </a:tc>
                <a:extLst>
                  <a:ext uri="{0D108BD9-81ED-4DB2-BD59-A6C34878D82A}">
                    <a16:rowId xmlns:a16="http://schemas.microsoft.com/office/drawing/2014/main" val="2091362719"/>
                  </a:ext>
                </a:extLst>
              </a:tr>
            </a:tbl>
          </a:graphicData>
        </a:graphic>
      </p:graphicFrame>
      <p:graphicFrame>
        <p:nvGraphicFramePr>
          <p:cNvPr id="7" name="Table 6">
            <a:extLst>
              <a:ext uri="{FF2B5EF4-FFF2-40B4-BE49-F238E27FC236}">
                <a16:creationId xmlns:a16="http://schemas.microsoft.com/office/drawing/2014/main" id="{29F01943-1A18-442C-871D-8A73A6BDA13D}"/>
              </a:ext>
            </a:extLst>
          </p:cNvPr>
          <p:cNvGraphicFramePr>
            <a:graphicFrameLocks noGrp="1"/>
          </p:cNvGraphicFramePr>
          <p:nvPr>
            <p:extLst/>
          </p:nvPr>
        </p:nvGraphicFramePr>
        <p:xfrm>
          <a:off x="371060" y="3438773"/>
          <a:ext cx="8325853" cy="1584960"/>
        </p:xfrm>
        <a:graphic>
          <a:graphicData uri="http://schemas.openxmlformats.org/drawingml/2006/table">
            <a:tbl>
              <a:tblPr firstRow="1" bandRow="1">
                <a:tableStyleId>{5C22544A-7EE6-4342-B048-85BDC9FD1C3A}</a:tableStyleId>
              </a:tblPr>
              <a:tblGrid>
                <a:gridCol w="8325853">
                  <a:extLst>
                    <a:ext uri="{9D8B030D-6E8A-4147-A177-3AD203B41FA5}">
                      <a16:colId xmlns:a16="http://schemas.microsoft.com/office/drawing/2014/main" val="1798004459"/>
                    </a:ext>
                  </a:extLst>
                </a:gridCol>
              </a:tblGrid>
              <a:tr h="6155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alibri" panose="020F0502020204030204" pitchFamily="34" charset="0"/>
                          <a:cs typeface="Calibri" panose="020F0502020204030204" pitchFamily="34" charset="0"/>
                        </a:rPr>
                        <a:t>Alter setting events, environment, or specific antecedents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60156012"/>
                  </a:ext>
                </a:extLst>
              </a:tr>
              <a:tr h="725323">
                <a:tc>
                  <a:txBody>
                    <a:bodyPr/>
                    <a:lstStyle/>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First/then prompting</a:t>
                      </a: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Visual schedules or cues</a:t>
                      </a: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Warnings prior to ending highly preferred activities</a:t>
                      </a:r>
                    </a:p>
                  </a:txBody>
                  <a:tcPr/>
                </a:tc>
                <a:extLst>
                  <a:ext uri="{0D108BD9-81ED-4DB2-BD59-A6C34878D82A}">
                    <a16:rowId xmlns:a16="http://schemas.microsoft.com/office/drawing/2014/main" val="3027717609"/>
                  </a:ext>
                </a:extLst>
              </a:tr>
            </a:tbl>
          </a:graphicData>
        </a:graphic>
      </p:graphicFrame>
      <p:graphicFrame>
        <p:nvGraphicFramePr>
          <p:cNvPr id="9" name="Table 8">
            <a:extLst>
              <a:ext uri="{FF2B5EF4-FFF2-40B4-BE49-F238E27FC236}">
                <a16:creationId xmlns:a16="http://schemas.microsoft.com/office/drawing/2014/main" id="{747D8221-4E21-4A07-B2B5-7430912A32E1}"/>
              </a:ext>
            </a:extLst>
          </p:cNvPr>
          <p:cNvGraphicFramePr>
            <a:graphicFrameLocks noGrp="1"/>
          </p:cNvGraphicFramePr>
          <p:nvPr>
            <p:extLst/>
          </p:nvPr>
        </p:nvGraphicFramePr>
        <p:xfrm>
          <a:off x="366736" y="5547118"/>
          <a:ext cx="8325853" cy="762000"/>
        </p:xfrm>
        <a:graphic>
          <a:graphicData uri="http://schemas.openxmlformats.org/drawingml/2006/table">
            <a:tbl>
              <a:tblPr firstRow="1" bandRow="1">
                <a:tableStyleId>{5C22544A-7EE6-4342-B048-85BDC9FD1C3A}</a:tableStyleId>
              </a:tblPr>
              <a:tblGrid>
                <a:gridCol w="8325853">
                  <a:extLst>
                    <a:ext uri="{9D8B030D-6E8A-4147-A177-3AD203B41FA5}">
                      <a16:colId xmlns:a16="http://schemas.microsoft.com/office/drawing/2014/main" val="154632751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Eliminate or decrease motivation to engage in challenging behavior</a:t>
                      </a:r>
                    </a:p>
                  </a:txBody>
                  <a:tcPr/>
                </a:tc>
                <a:extLst>
                  <a:ext uri="{0D108BD9-81ED-4DB2-BD59-A6C34878D82A}">
                    <a16:rowId xmlns:a16="http://schemas.microsoft.com/office/drawing/2014/main" val="1949170384"/>
                  </a:ext>
                </a:extLst>
              </a:tr>
              <a:tr h="29666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latin typeface="Calibri" panose="020F0502020204030204" pitchFamily="34" charset="0"/>
                          <a:cs typeface="Calibri" panose="020F0502020204030204" pitchFamily="34" charset="0"/>
                        </a:rPr>
                        <a:t>Provide regularly scheduled access to desired item for free </a:t>
                      </a:r>
                    </a:p>
                  </a:txBody>
                  <a:tcPr/>
                </a:tc>
                <a:extLst>
                  <a:ext uri="{0D108BD9-81ED-4DB2-BD59-A6C34878D82A}">
                    <a16:rowId xmlns:a16="http://schemas.microsoft.com/office/drawing/2014/main" val="2500904856"/>
                  </a:ext>
                </a:extLst>
              </a:tr>
            </a:tbl>
          </a:graphicData>
        </a:graphic>
      </p:graphicFrame>
    </p:spTree>
    <p:extLst>
      <p:ext uri="{BB962C8B-B14F-4D97-AF65-F5344CB8AC3E}">
        <p14:creationId xmlns:p14="http://schemas.microsoft.com/office/powerpoint/2010/main" val="412398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DA8F4-3DB5-4695-915A-AE4E9C016924}"/>
              </a:ext>
            </a:extLst>
          </p:cNvPr>
          <p:cNvPicPr>
            <a:picLocks noChangeAspect="1"/>
          </p:cNvPicPr>
          <p:nvPr/>
        </p:nvPicPr>
        <p:blipFill>
          <a:blip r:embed="rId3"/>
          <a:stretch>
            <a:fillRect/>
          </a:stretch>
        </p:blipFill>
        <p:spPr>
          <a:xfrm>
            <a:off x="1733236" y="1647809"/>
            <a:ext cx="3466470" cy="3562381"/>
          </a:xfrm>
          <a:prstGeom prst="rect">
            <a:avLst/>
          </a:prstGeom>
        </p:spPr>
      </p:pic>
    </p:spTree>
    <p:extLst>
      <p:ext uri="{BB962C8B-B14F-4D97-AF65-F5344CB8AC3E}">
        <p14:creationId xmlns:p14="http://schemas.microsoft.com/office/powerpoint/2010/main" val="3000914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2B7F21-B489-E34A-8197-8EC5BC6BC88D}"/>
              </a:ext>
            </a:extLst>
          </p:cNvPr>
          <p:cNvSpPr txBox="1"/>
          <p:nvPr/>
        </p:nvSpPr>
        <p:spPr>
          <a:xfrm>
            <a:off x="579931" y="2145251"/>
            <a:ext cx="7992694" cy="1015663"/>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When Joey is given a math assignment, he gets out of his desk, runs around the room and knocks classmates' books and papers on the floor.  An administrator is called to remove him from the classroom.</a:t>
            </a:r>
          </a:p>
        </p:txBody>
      </p:sp>
      <p:sp>
        <p:nvSpPr>
          <p:cNvPr id="8" name="TextBox 7">
            <a:extLst>
              <a:ext uri="{FF2B5EF4-FFF2-40B4-BE49-F238E27FC236}">
                <a16:creationId xmlns:a16="http://schemas.microsoft.com/office/drawing/2014/main" id="{FD6E5753-98FE-7A4C-A5AE-B347CE8128CF}"/>
              </a:ext>
            </a:extLst>
          </p:cNvPr>
          <p:cNvSpPr txBox="1"/>
          <p:nvPr/>
        </p:nvSpPr>
        <p:spPr>
          <a:xfrm>
            <a:off x="3516428" y="1314254"/>
            <a:ext cx="1712328" cy="892552"/>
          </a:xfrm>
          <a:prstGeom prst="rect">
            <a:avLst/>
          </a:prstGeom>
          <a:noFill/>
        </p:spPr>
        <p:txBody>
          <a:bodyPr wrap="none" rtlCol="0">
            <a:spAutoFit/>
          </a:bodyPr>
          <a:lstStyle/>
          <a:p>
            <a:r>
              <a:rPr lang="en-US" sz="2800" u="sng" dirty="0">
                <a:latin typeface="Calibri" panose="020F0502020204030204" pitchFamily="34" charset="0"/>
                <a:cs typeface="Calibri" panose="020F0502020204030204" pitchFamily="34" charset="0"/>
              </a:rPr>
              <a:t>Discussion</a:t>
            </a:r>
          </a:p>
          <a:p>
            <a:endParaRPr lang="en-US" sz="2400" dirty="0"/>
          </a:p>
        </p:txBody>
      </p:sp>
    </p:spTree>
    <p:extLst>
      <p:ext uri="{BB962C8B-B14F-4D97-AF65-F5344CB8AC3E}">
        <p14:creationId xmlns:p14="http://schemas.microsoft.com/office/powerpoint/2010/main" val="4125288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EA26BA-C9A9-4CB5-901F-C43F361E865D}"/>
              </a:ext>
            </a:extLst>
          </p:cNvPr>
          <p:cNvSpPr/>
          <p:nvPr/>
        </p:nvSpPr>
        <p:spPr>
          <a:xfrm>
            <a:off x="0" y="-1"/>
            <a:ext cx="9144000" cy="968188"/>
          </a:xfrm>
          <a:prstGeom prst="rect">
            <a:avLst/>
          </a:prstGeom>
          <a:solidFill>
            <a:srgbClr val="1E4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6193B9-F492-4DE7-A275-892FFC1FD421}"/>
              </a:ext>
            </a:extLst>
          </p:cNvPr>
          <p:cNvSpPr>
            <a:spLocks noGrp="1"/>
          </p:cNvSpPr>
          <p:nvPr>
            <p:ph type="title"/>
          </p:nvPr>
        </p:nvSpPr>
        <p:spPr>
          <a:xfrm>
            <a:off x="11286" y="228537"/>
            <a:ext cx="9144000" cy="892891"/>
          </a:xfrm>
        </p:spPr>
        <p:txBody>
          <a:bodyPr>
            <a:normAutofit/>
          </a:bodyPr>
          <a:lstStyle/>
          <a:p>
            <a:pPr algn="r"/>
            <a:r>
              <a:rPr lang="en-US" sz="2600" b="1" dirty="0">
                <a:solidFill>
                  <a:schemeClr val="bg1"/>
                </a:solidFill>
                <a:latin typeface="Calibri" panose="020F0502020204030204" pitchFamily="34" charset="0"/>
                <a:cs typeface="Calibri" panose="020F0502020204030204" pitchFamily="34" charset="0"/>
              </a:rPr>
              <a:t>Behavior that functions to Escape or Avoid Demands</a:t>
            </a:r>
            <a:r>
              <a:rPr lang="en-US" sz="2800" b="1" dirty="0">
                <a:solidFill>
                  <a:schemeClr val="bg1"/>
                </a:solidFill>
                <a:latin typeface="Century Gothic" panose="020B0502020202020204" pitchFamily="34" charset="0"/>
              </a:rPr>
              <a:t/>
            </a:r>
            <a:br>
              <a:rPr lang="en-US" sz="2800" b="1" dirty="0">
                <a:solidFill>
                  <a:schemeClr val="bg1"/>
                </a:solidFill>
                <a:latin typeface="Century Gothic" panose="020B0502020202020204" pitchFamily="34" charset="0"/>
              </a:rPr>
            </a:br>
            <a:endParaRPr lang="en-US" sz="2800" dirty="0">
              <a:solidFill>
                <a:schemeClr val="bg1"/>
              </a:solidFill>
              <a:latin typeface="Century Gothic" panose="020B0502020202020204" pitchFamily="34" charset="0"/>
              <a:ea typeface="Lato" panose="020F0502020204030203"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4A293B55-A065-4612-9129-EA86BD339DC6}"/>
              </a:ext>
            </a:extLst>
          </p:cNvPr>
          <p:cNvGraphicFramePr>
            <a:graphicFrameLocks noGrp="1"/>
          </p:cNvGraphicFramePr>
          <p:nvPr>
            <p:extLst/>
          </p:nvPr>
        </p:nvGraphicFramePr>
        <p:xfrm>
          <a:off x="362412" y="1324788"/>
          <a:ext cx="8330177" cy="1187622"/>
        </p:xfrm>
        <a:graphic>
          <a:graphicData uri="http://schemas.openxmlformats.org/drawingml/2006/table">
            <a:tbl>
              <a:tblPr firstRow="1" bandRow="1">
                <a:tableStyleId>{5C22544A-7EE6-4342-B048-85BDC9FD1C3A}</a:tableStyleId>
              </a:tblPr>
              <a:tblGrid>
                <a:gridCol w="8330177">
                  <a:extLst>
                    <a:ext uri="{9D8B030D-6E8A-4147-A177-3AD203B41FA5}">
                      <a16:colId xmlns:a16="http://schemas.microsoft.com/office/drawing/2014/main" val="1586330192"/>
                    </a:ext>
                  </a:extLst>
                </a:gridCol>
              </a:tblGrid>
              <a:tr h="351725">
                <a:tc>
                  <a:txBody>
                    <a:bodyPr/>
                    <a:lstStyle/>
                    <a:p>
                      <a:r>
                        <a:rPr lang="en-US" sz="2000" b="1" dirty="0">
                          <a:latin typeface="Calibri" panose="020F0502020204030204" pitchFamily="34" charset="0"/>
                          <a:cs typeface="Calibri" panose="020F0502020204030204" pitchFamily="34" charset="0"/>
                        </a:rPr>
                        <a:t>Reinforce appropriate alternative behavior (replacement behaviors)</a:t>
                      </a:r>
                    </a:p>
                  </a:txBody>
                  <a:tcPr/>
                </a:tc>
                <a:extLst>
                  <a:ext uri="{0D108BD9-81ED-4DB2-BD59-A6C34878D82A}">
                    <a16:rowId xmlns:a16="http://schemas.microsoft.com/office/drawing/2014/main" val="4220303335"/>
                  </a:ext>
                </a:extLst>
              </a:tr>
              <a:tr h="791382">
                <a:tc>
                  <a:txBody>
                    <a:bodyPr/>
                    <a:lstStyle/>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Appropriate requests to escape or avoid (request to leave an area, take a break, etc.)</a:t>
                      </a:r>
                    </a:p>
                  </a:txBody>
                  <a:tcPr/>
                </a:tc>
                <a:extLst>
                  <a:ext uri="{0D108BD9-81ED-4DB2-BD59-A6C34878D82A}">
                    <a16:rowId xmlns:a16="http://schemas.microsoft.com/office/drawing/2014/main" val="2091362719"/>
                  </a:ext>
                </a:extLst>
              </a:tr>
            </a:tbl>
          </a:graphicData>
        </a:graphic>
      </p:graphicFrame>
      <p:graphicFrame>
        <p:nvGraphicFramePr>
          <p:cNvPr id="7" name="Table 6">
            <a:extLst>
              <a:ext uri="{FF2B5EF4-FFF2-40B4-BE49-F238E27FC236}">
                <a16:creationId xmlns:a16="http://schemas.microsoft.com/office/drawing/2014/main" id="{29F01943-1A18-442C-871D-8A73A6BDA13D}"/>
              </a:ext>
            </a:extLst>
          </p:cNvPr>
          <p:cNvGraphicFramePr>
            <a:graphicFrameLocks noGrp="1"/>
          </p:cNvGraphicFramePr>
          <p:nvPr>
            <p:extLst/>
          </p:nvPr>
        </p:nvGraphicFramePr>
        <p:xfrm>
          <a:off x="362412" y="2932484"/>
          <a:ext cx="8325853" cy="2133600"/>
        </p:xfrm>
        <a:graphic>
          <a:graphicData uri="http://schemas.openxmlformats.org/drawingml/2006/table">
            <a:tbl>
              <a:tblPr firstRow="1" bandRow="1">
                <a:tableStyleId>{5C22544A-7EE6-4342-B048-85BDC9FD1C3A}</a:tableStyleId>
              </a:tblPr>
              <a:tblGrid>
                <a:gridCol w="8325853">
                  <a:extLst>
                    <a:ext uri="{9D8B030D-6E8A-4147-A177-3AD203B41FA5}">
                      <a16:colId xmlns:a16="http://schemas.microsoft.com/office/drawing/2014/main" val="1798004459"/>
                    </a:ext>
                  </a:extLst>
                </a:gridCol>
              </a:tblGrid>
              <a:tr h="244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alibri" panose="020F0502020204030204" pitchFamily="34" charset="0"/>
                          <a:cs typeface="Calibri" panose="020F0502020204030204" pitchFamily="34" charset="0"/>
                        </a:rPr>
                        <a:t>Alter setting events, environment, or specific antecedents</a:t>
                      </a:r>
                    </a:p>
                  </a:txBody>
                  <a:tcPr/>
                </a:tc>
                <a:extLst>
                  <a:ext uri="{0D108BD9-81ED-4DB2-BD59-A6C34878D82A}">
                    <a16:rowId xmlns:a16="http://schemas.microsoft.com/office/drawing/2014/main" val="3060156012"/>
                  </a:ext>
                </a:extLst>
              </a:tr>
              <a:tr h="725323">
                <a:tc>
                  <a:txBody>
                    <a:bodyPr/>
                    <a:lstStyle/>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Make sure the demand is appropriate for the student  (is the student capable)</a:t>
                      </a: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Reduce the number of demands, reduce the effort required</a:t>
                      </a: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Increase the pace of instruction</a:t>
                      </a: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Mix easy and difficult tasks</a:t>
                      </a: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Use errorless teaching, provide prompts and direct instruction</a:t>
                      </a: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Provide choices</a:t>
                      </a:r>
                    </a:p>
                  </a:txBody>
                  <a:tcPr/>
                </a:tc>
                <a:extLst>
                  <a:ext uri="{0D108BD9-81ED-4DB2-BD59-A6C34878D82A}">
                    <a16:rowId xmlns:a16="http://schemas.microsoft.com/office/drawing/2014/main" val="3027717609"/>
                  </a:ext>
                </a:extLst>
              </a:tr>
            </a:tbl>
          </a:graphicData>
        </a:graphic>
      </p:graphicFrame>
      <p:graphicFrame>
        <p:nvGraphicFramePr>
          <p:cNvPr id="9" name="Table 8">
            <a:extLst>
              <a:ext uri="{FF2B5EF4-FFF2-40B4-BE49-F238E27FC236}">
                <a16:creationId xmlns:a16="http://schemas.microsoft.com/office/drawing/2014/main" id="{747D8221-4E21-4A07-B2B5-7430912A32E1}"/>
              </a:ext>
            </a:extLst>
          </p:cNvPr>
          <p:cNvGraphicFramePr>
            <a:graphicFrameLocks noGrp="1"/>
          </p:cNvGraphicFramePr>
          <p:nvPr>
            <p:extLst/>
          </p:nvPr>
        </p:nvGraphicFramePr>
        <p:xfrm>
          <a:off x="362412" y="5303278"/>
          <a:ext cx="8325853" cy="1036320"/>
        </p:xfrm>
        <a:graphic>
          <a:graphicData uri="http://schemas.openxmlformats.org/drawingml/2006/table">
            <a:tbl>
              <a:tblPr firstRow="1" bandRow="1">
                <a:tableStyleId>{5C22544A-7EE6-4342-B048-85BDC9FD1C3A}</a:tableStyleId>
              </a:tblPr>
              <a:tblGrid>
                <a:gridCol w="8325853">
                  <a:extLst>
                    <a:ext uri="{9D8B030D-6E8A-4147-A177-3AD203B41FA5}">
                      <a16:colId xmlns:a16="http://schemas.microsoft.com/office/drawing/2014/main" val="1546327517"/>
                    </a:ext>
                  </a:extLst>
                </a:gridCol>
              </a:tblGrid>
              <a:tr h="310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Eliminate or decrease motivation to engage in challenging behavior</a:t>
                      </a:r>
                    </a:p>
                  </a:txBody>
                  <a:tcPr/>
                </a:tc>
                <a:extLst>
                  <a:ext uri="{0D108BD9-81ED-4DB2-BD59-A6C34878D82A}">
                    <a16:rowId xmlns:a16="http://schemas.microsoft.com/office/drawing/2014/main" val="1949170384"/>
                  </a:ext>
                </a:extLst>
              </a:tr>
              <a:tr h="29666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latin typeface="Calibri" panose="020F0502020204030204" pitchFamily="34" charset="0"/>
                          <a:cs typeface="Calibri" panose="020F0502020204030204" pitchFamily="34" charset="0"/>
                        </a:rPr>
                        <a:t>Decrease demands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latin typeface="Calibri" panose="020F0502020204030204" pitchFamily="34" charset="0"/>
                          <a:cs typeface="Calibri" panose="020F0502020204030204" pitchFamily="34" charset="0"/>
                        </a:rPr>
                        <a:t>Provide frequent breaks</a:t>
                      </a:r>
                    </a:p>
                  </a:txBody>
                  <a:tcPr/>
                </a:tc>
                <a:extLst>
                  <a:ext uri="{0D108BD9-81ED-4DB2-BD59-A6C34878D82A}">
                    <a16:rowId xmlns:a16="http://schemas.microsoft.com/office/drawing/2014/main" val="2500904856"/>
                  </a:ext>
                </a:extLst>
              </a:tr>
            </a:tbl>
          </a:graphicData>
        </a:graphic>
      </p:graphicFrame>
    </p:spTree>
    <p:extLst>
      <p:ext uri="{BB962C8B-B14F-4D97-AF65-F5344CB8AC3E}">
        <p14:creationId xmlns:p14="http://schemas.microsoft.com/office/powerpoint/2010/main" val="65703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2B7F21-B489-E34A-8197-8EC5BC6BC88D}"/>
              </a:ext>
            </a:extLst>
          </p:cNvPr>
          <p:cNvSpPr txBox="1"/>
          <p:nvPr/>
        </p:nvSpPr>
        <p:spPr>
          <a:xfrm>
            <a:off x="674471" y="2264080"/>
            <a:ext cx="7992694" cy="707886"/>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When the class starts dribbling basketballs in the gym, Jose sits, covers his ears with his hands, and rocks back and forth.</a:t>
            </a:r>
          </a:p>
        </p:txBody>
      </p:sp>
      <p:sp>
        <p:nvSpPr>
          <p:cNvPr id="8" name="Rectangle 7">
            <a:extLst>
              <a:ext uri="{FF2B5EF4-FFF2-40B4-BE49-F238E27FC236}">
                <a16:creationId xmlns:a16="http://schemas.microsoft.com/office/drawing/2014/main" id="{56E15638-2034-F640-AA5B-DF3E39704A93}"/>
              </a:ext>
            </a:extLst>
          </p:cNvPr>
          <p:cNvSpPr/>
          <p:nvPr/>
        </p:nvSpPr>
        <p:spPr>
          <a:xfrm>
            <a:off x="3480876" y="1438411"/>
            <a:ext cx="1712328" cy="523220"/>
          </a:xfrm>
          <a:prstGeom prst="rect">
            <a:avLst/>
          </a:prstGeom>
        </p:spPr>
        <p:txBody>
          <a:bodyPr wrap="none">
            <a:spAutoFit/>
          </a:bodyPr>
          <a:lstStyle/>
          <a:p>
            <a:r>
              <a:rPr lang="en-US" sz="2800" u="sng" dirty="0">
                <a:latin typeface="Calibri" panose="020F0502020204030204" pitchFamily="34" charset="0"/>
                <a:cs typeface="Calibri" panose="020F0502020204030204" pitchFamily="34" charset="0"/>
              </a:rPr>
              <a:t>Discussion</a:t>
            </a:r>
          </a:p>
        </p:txBody>
      </p:sp>
      <p:sp>
        <p:nvSpPr>
          <p:cNvPr id="10" name="TextBox 9">
            <a:extLst>
              <a:ext uri="{FF2B5EF4-FFF2-40B4-BE49-F238E27FC236}">
                <a16:creationId xmlns:a16="http://schemas.microsoft.com/office/drawing/2014/main" id="{E192A7B5-7BA6-0541-B18F-6134A333C92D}"/>
              </a:ext>
            </a:extLst>
          </p:cNvPr>
          <p:cNvSpPr txBox="1"/>
          <p:nvPr/>
        </p:nvSpPr>
        <p:spPr>
          <a:xfrm>
            <a:off x="1435445" y="3638419"/>
            <a:ext cx="5397119" cy="1200329"/>
          </a:xfrm>
          <a:prstGeom prst="rect">
            <a:avLst/>
          </a:prstGeom>
          <a:solidFill>
            <a:schemeClr val="accent1">
              <a:lumMod val="20000"/>
              <a:lumOff val="80000"/>
              <a:alpha val="21000"/>
            </a:schemeClr>
          </a:solidFill>
        </p:spPr>
        <p:txBody>
          <a:bodyPr wrap="none" rtlCol="0">
            <a:spAutoFit/>
          </a:bodyPr>
          <a:lstStyle/>
          <a:p>
            <a:pPr marL="342900" indent="-342900">
              <a:buFont typeface="+mj-lt"/>
              <a:buAutoNum type="arabicPeriod"/>
            </a:pPr>
            <a:r>
              <a:rPr lang="en-US" dirty="0">
                <a:latin typeface="Calibri" panose="020F0502020204030204" pitchFamily="34" charset="0"/>
                <a:cs typeface="Calibri" panose="020F0502020204030204" pitchFamily="34" charset="0"/>
              </a:rPr>
              <a:t>Reinforce appropriate alternative behavior</a:t>
            </a:r>
          </a:p>
          <a:p>
            <a:pPr marL="342900" indent="-342900">
              <a:buFont typeface="+mj-lt"/>
              <a:buAutoNum type="arabicPeriod"/>
            </a:pPr>
            <a:r>
              <a:rPr lang="en-US" dirty="0">
                <a:latin typeface="Calibri" panose="020F0502020204030204" pitchFamily="34" charset="0"/>
                <a:cs typeface="Calibri" panose="020F0502020204030204" pitchFamily="34" charset="0"/>
              </a:rPr>
              <a:t>Eliminate or alter specific antecedents</a:t>
            </a:r>
          </a:p>
          <a:p>
            <a:pPr marL="342900" indent="-342900">
              <a:buFont typeface="+mj-lt"/>
              <a:buAutoNum type="arabicPeriod"/>
            </a:pPr>
            <a:r>
              <a:rPr lang="en-US" dirty="0">
                <a:latin typeface="Calibri" panose="020F0502020204030204" pitchFamily="34" charset="0"/>
                <a:cs typeface="Calibri" panose="020F0502020204030204" pitchFamily="34" charset="0"/>
              </a:rPr>
              <a:t>Decrease motivation to engage in problem behavior</a:t>
            </a:r>
          </a:p>
          <a:p>
            <a:pPr marL="342900" indent="-342900">
              <a:buFont typeface="+mj-lt"/>
              <a:buAutoNum type="arabicPeriod"/>
            </a:pPr>
            <a:endParaRPr lang="en-US" dirty="0"/>
          </a:p>
        </p:txBody>
      </p:sp>
    </p:spTree>
    <p:extLst>
      <p:ext uri="{BB962C8B-B14F-4D97-AF65-F5344CB8AC3E}">
        <p14:creationId xmlns:p14="http://schemas.microsoft.com/office/powerpoint/2010/main" val="28476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EA26BA-C9A9-4CB5-901F-C43F361E865D}"/>
              </a:ext>
            </a:extLst>
          </p:cNvPr>
          <p:cNvSpPr/>
          <p:nvPr/>
        </p:nvSpPr>
        <p:spPr>
          <a:xfrm>
            <a:off x="0" y="-1"/>
            <a:ext cx="9144000" cy="968188"/>
          </a:xfrm>
          <a:prstGeom prst="rect">
            <a:avLst/>
          </a:prstGeom>
          <a:solidFill>
            <a:srgbClr val="1E4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6193B9-F492-4DE7-A275-892FFC1FD421}"/>
              </a:ext>
            </a:extLst>
          </p:cNvPr>
          <p:cNvSpPr>
            <a:spLocks noGrp="1"/>
          </p:cNvSpPr>
          <p:nvPr>
            <p:ph type="title"/>
          </p:nvPr>
        </p:nvSpPr>
        <p:spPr>
          <a:xfrm>
            <a:off x="11286" y="228537"/>
            <a:ext cx="9144000" cy="892891"/>
          </a:xfrm>
        </p:spPr>
        <p:txBody>
          <a:bodyPr>
            <a:normAutofit/>
          </a:bodyPr>
          <a:lstStyle/>
          <a:p>
            <a:pPr algn="r"/>
            <a:r>
              <a:rPr lang="en-US" sz="2600" b="1" dirty="0">
                <a:solidFill>
                  <a:schemeClr val="bg1"/>
                </a:solidFill>
                <a:latin typeface="Calibri" panose="020F0502020204030204" pitchFamily="34" charset="0"/>
                <a:cs typeface="Calibri" panose="020F0502020204030204" pitchFamily="34" charset="0"/>
              </a:rPr>
              <a:t>Behavior that functions to Provide or Alter Sensory Input</a:t>
            </a:r>
            <a:r>
              <a:rPr lang="en-US" sz="2800" b="1" dirty="0">
                <a:solidFill>
                  <a:schemeClr val="bg1"/>
                </a:solidFill>
                <a:latin typeface="Century Gothic" panose="020B0502020202020204" pitchFamily="34" charset="0"/>
              </a:rPr>
              <a:t/>
            </a:r>
            <a:br>
              <a:rPr lang="en-US" sz="2800" b="1" dirty="0">
                <a:solidFill>
                  <a:schemeClr val="bg1"/>
                </a:solidFill>
                <a:latin typeface="Century Gothic" panose="020B0502020202020204" pitchFamily="34" charset="0"/>
              </a:rPr>
            </a:br>
            <a:endParaRPr lang="en-US" sz="2800" dirty="0">
              <a:solidFill>
                <a:schemeClr val="bg1"/>
              </a:solidFill>
              <a:latin typeface="Century Gothic" panose="020B0502020202020204" pitchFamily="34" charset="0"/>
              <a:ea typeface="Lato" panose="020F0502020204030203"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4A293B55-A065-4612-9129-EA86BD339DC6}"/>
              </a:ext>
            </a:extLst>
          </p:cNvPr>
          <p:cNvGraphicFramePr>
            <a:graphicFrameLocks noGrp="1"/>
          </p:cNvGraphicFramePr>
          <p:nvPr>
            <p:extLst/>
          </p:nvPr>
        </p:nvGraphicFramePr>
        <p:xfrm>
          <a:off x="362412" y="1324788"/>
          <a:ext cx="8330177" cy="1310640"/>
        </p:xfrm>
        <a:graphic>
          <a:graphicData uri="http://schemas.openxmlformats.org/drawingml/2006/table">
            <a:tbl>
              <a:tblPr firstRow="1" bandRow="1">
                <a:tableStyleId>{5C22544A-7EE6-4342-B048-85BDC9FD1C3A}</a:tableStyleId>
              </a:tblPr>
              <a:tblGrid>
                <a:gridCol w="8330177">
                  <a:extLst>
                    <a:ext uri="{9D8B030D-6E8A-4147-A177-3AD203B41FA5}">
                      <a16:colId xmlns:a16="http://schemas.microsoft.com/office/drawing/2014/main" val="1586330192"/>
                    </a:ext>
                  </a:extLst>
                </a:gridCol>
              </a:tblGrid>
              <a:tr h="351725">
                <a:tc>
                  <a:txBody>
                    <a:bodyPr/>
                    <a:lstStyle/>
                    <a:p>
                      <a:r>
                        <a:rPr lang="en-US" sz="2000" b="1" dirty="0">
                          <a:latin typeface="Calibri" panose="020F0502020204030204" pitchFamily="34" charset="0"/>
                          <a:cs typeface="Calibri" panose="020F0502020204030204" pitchFamily="34" charset="0"/>
                        </a:rPr>
                        <a:t>Reinforce appropriate alternative behavior (replacement behaviors)</a:t>
                      </a:r>
                    </a:p>
                  </a:txBody>
                  <a:tcPr/>
                </a:tc>
                <a:extLst>
                  <a:ext uri="{0D108BD9-81ED-4DB2-BD59-A6C34878D82A}">
                    <a16:rowId xmlns:a16="http://schemas.microsoft.com/office/drawing/2014/main" val="4220303335"/>
                  </a:ext>
                </a:extLst>
              </a:tr>
              <a:tr h="791382">
                <a:tc>
                  <a:txBody>
                    <a:bodyPr/>
                    <a:lstStyle/>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Reinforce appropriate toy play, physical activity</a:t>
                      </a: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Provide an appropriate way to get the same reinforcing sensory input (example - chewy necklace, fidget toy, rocking chair)</a:t>
                      </a:r>
                    </a:p>
                  </a:txBody>
                  <a:tcPr/>
                </a:tc>
                <a:extLst>
                  <a:ext uri="{0D108BD9-81ED-4DB2-BD59-A6C34878D82A}">
                    <a16:rowId xmlns:a16="http://schemas.microsoft.com/office/drawing/2014/main" val="2091362719"/>
                  </a:ext>
                </a:extLst>
              </a:tr>
            </a:tbl>
          </a:graphicData>
        </a:graphic>
      </p:graphicFrame>
      <p:graphicFrame>
        <p:nvGraphicFramePr>
          <p:cNvPr id="7" name="Table 6">
            <a:extLst>
              <a:ext uri="{FF2B5EF4-FFF2-40B4-BE49-F238E27FC236}">
                <a16:creationId xmlns:a16="http://schemas.microsoft.com/office/drawing/2014/main" id="{29F01943-1A18-442C-871D-8A73A6BDA13D}"/>
              </a:ext>
            </a:extLst>
          </p:cNvPr>
          <p:cNvGraphicFramePr>
            <a:graphicFrameLocks noGrp="1"/>
          </p:cNvGraphicFramePr>
          <p:nvPr>
            <p:extLst/>
          </p:nvPr>
        </p:nvGraphicFramePr>
        <p:xfrm>
          <a:off x="362412" y="2932484"/>
          <a:ext cx="8325853" cy="1310640"/>
        </p:xfrm>
        <a:graphic>
          <a:graphicData uri="http://schemas.openxmlformats.org/drawingml/2006/table">
            <a:tbl>
              <a:tblPr firstRow="1" bandRow="1">
                <a:tableStyleId>{5C22544A-7EE6-4342-B048-85BDC9FD1C3A}</a:tableStyleId>
              </a:tblPr>
              <a:tblGrid>
                <a:gridCol w="8325853">
                  <a:extLst>
                    <a:ext uri="{9D8B030D-6E8A-4147-A177-3AD203B41FA5}">
                      <a16:colId xmlns:a16="http://schemas.microsoft.com/office/drawing/2014/main" val="1798004459"/>
                    </a:ext>
                  </a:extLst>
                </a:gridCol>
              </a:tblGrid>
              <a:tr h="244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alibri" panose="020F0502020204030204" pitchFamily="34" charset="0"/>
                          <a:cs typeface="Calibri" panose="020F0502020204030204" pitchFamily="34" charset="0"/>
                        </a:rPr>
                        <a:t>Alter setting events, environment, or specific antecedents</a:t>
                      </a:r>
                    </a:p>
                  </a:txBody>
                  <a:tcPr/>
                </a:tc>
                <a:extLst>
                  <a:ext uri="{0D108BD9-81ED-4DB2-BD59-A6C34878D82A}">
                    <a16:rowId xmlns:a16="http://schemas.microsoft.com/office/drawing/2014/main" val="3060156012"/>
                  </a:ext>
                </a:extLst>
              </a:tr>
              <a:tr h="725323">
                <a:tc>
                  <a:txBody>
                    <a:bodyPr/>
                    <a:lstStyle/>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Limit exposure to aversive sensory input (avoid)</a:t>
                      </a: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Provide a way to minimize (sound cancelling headphones for loud areas, sunglasses for bright light)</a:t>
                      </a:r>
                    </a:p>
                  </a:txBody>
                  <a:tcPr/>
                </a:tc>
                <a:extLst>
                  <a:ext uri="{0D108BD9-81ED-4DB2-BD59-A6C34878D82A}">
                    <a16:rowId xmlns:a16="http://schemas.microsoft.com/office/drawing/2014/main" val="3027717609"/>
                  </a:ext>
                </a:extLst>
              </a:tr>
            </a:tbl>
          </a:graphicData>
        </a:graphic>
      </p:graphicFrame>
      <p:graphicFrame>
        <p:nvGraphicFramePr>
          <p:cNvPr id="9" name="Table 8">
            <a:extLst>
              <a:ext uri="{FF2B5EF4-FFF2-40B4-BE49-F238E27FC236}">
                <a16:creationId xmlns:a16="http://schemas.microsoft.com/office/drawing/2014/main" id="{747D8221-4E21-4A07-B2B5-7430912A32E1}"/>
              </a:ext>
            </a:extLst>
          </p:cNvPr>
          <p:cNvGraphicFramePr>
            <a:graphicFrameLocks noGrp="1"/>
          </p:cNvGraphicFramePr>
          <p:nvPr>
            <p:extLst/>
          </p:nvPr>
        </p:nvGraphicFramePr>
        <p:xfrm>
          <a:off x="362411" y="4442543"/>
          <a:ext cx="8325853" cy="1036320"/>
        </p:xfrm>
        <a:graphic>
          <a:graphicData uri="http://schemas.openxmlformats.org/drawingml/2006/table">
            <a:tbl>
              <a:tblPr firstRow="1" bandRow="1">
                <a:tableStyleId>{5C22544A-7EE6-4342-B048-85BDC9FD1C3A}</a:tableStyleId>
              </a:tblPr>
              <a:tblGrid>
                <a:gridCol w="8325853">
                  <a:extLst>
                    <a:ext uri="{9D8B030D-6E8A-4147-A177-3AD203B41FA5}">
                      <a16:colId xmlns:a16="http://schemas.microsoft.com/office/drawing/2014/main" val="1546327517"/>
                    </a:ext>
                  </a:extLst>
                </a:gridCol>
              </a:tblGrid>
              <a:tr h="310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Eliminate or decrease motivation to engage in challenging behavior</a:t>
                      </a:r>
                    </a:p>
                  </a:txBody>
                  <a:tcPr/>
                </a:tc>
                <a:extLst>
                  <a:ext uri="{0D108BD9-81ED-4DB2-BD59-A6C34878D82A}">
                    <a16:rowId xmlns:a16="http://schemas.microsoft.com/office/drawing/2014/main" val="1949170384"/>
                  </a:ext>
                </a:extLst>
              </a:tr>
              <a:tr h="29666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latin typeface="Calibri" panose="020F0502020204030204" pitchFamily="34" charset="0"/>
                          <a:cs typeface="Calibri" panose="020F0502020204030204" pitchFamily="34" charset="0"/>
                        </a:rPr>
                        <a:t>Schedule a routine time / location for stereotypic behavior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latin typeface="Calibri" panose="020F0502020204030204" pitchFamily="34" charset="0"/>
                          <a:cs typeface="Calibri" panose="020F0502020204030204" pitchFamily="34" charset="0"/>
                        </a:rPr>
                        <a:t>Reinforce tolerance with access to highly preferred items/activities </a:t>
                      </a:r>
                    </a:p>
                  </a:txBody>
                  <a:tcPr/>
                </a:tc>
                <a:extLst>
                  <a:ext uri="{0D108BD9-81ED-4DB2-BD59-A6C34878D82A}">
                    <a16:rowId xmlns:a16="http://schemas.microsoft.com/office/drawing/2014/main" val="2500904856"/>
                  </a:ext>
                </a:extLst>
              </a:tr>
            </a:tbl>
          </a:graphicData>
        </a:graphic>
      </p:graphicFrame>
    </p:spTree>
    <p:extLst>
      <p:ext uri="{BB962C8B-B14F-4D97-AF65-F5344CB8AC3E}">
        <p14:creationId xmlns:p14="http://schemas.microsoft.com/office/powerpoint/2010/main" val="95415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9"/>
          <p:cNvSpPr/>
          <p:nvPr/>
        </p:nvSpPr>
        <p:spPr>
          <a:xfrm>
            <a:off x="0" y="-1"/>
            <a:ext cx="9144000" cy="968188"/>
          </a:xfrm>
          <a:prstGeom prst="rect">
            <a:avLst/>
          </a:prstGeom>
          <a:solidFill>
            <a:srgbClr val="1E4C7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5" name="Google Shape;205;p29"/>
          <p:cNvSpPr txBox="1">
            <a:spLocks noGrp="1"/>
          </p:cNvSpPr>
          <p:nvPr>
            <p:ph type="title"/>
          </p:nvPr>
        </p:nvSpPr>
        <p:spPr>
          <a:xfrm>
            <a:off x="169332" y="75296"/>
            <a:ext cx="8827911" cy="892891"/>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sz="3600" dirty="0">
                <a:solidFill>
                  <a:schemeClr val="lt1"/>
                </a:solidFill>
                <a:latin typeface="Calibri"/>
                <a:ea typeface="Calibri"/>
                <a:cs typeface="Calibri"/>
                <a:sym typeface="Calibri"/>
              </a:rPr>
              <a:t>References</a:t>
            </a:r>
            <a:endParaRPr dirty="0"/>
          </a:p>
        </p:txBody>
      </p:sp>
      <p:sp>
        <p:nvSpPr>
          <p:cNvPr id="206" name="Google Shape;206;p29"/>
          <p:cNvSpPr txBox="1">
            <a:spLocks noGrp="1"/>
          </p:cNvSpPr>
          <p:nvPr>
            <p:ph type="body" idx="1"/>
          </p:nvPr>
        </p:nvSpPr>
        <p:spPr>
          <a:xfrm>
            <a:off x="890522" y="1865377"/>
            <a:ext cx="7321958" cy="3866350"/>
          </a:xfrm>
          <a:prstGeom prst="rect">
            <a:avLst/>
          </a:prstGeom>
          <a:noFill/>
          <a:ln>
            <a:noFill/>
          </a:ln>
        </p:spPr>
        <p:txBody>
          <a:bodyPr spcFirstLastPara="1" wrap="square" lIns="91425" tIns="45700" rIns="91425" bIns="45700" anchor="t" anchorCtr="0">
            <a:noAutofit/>
          </a:bodyPr>
          <a:lstStyle/>
          <a:p>
            <a:pPr marL="228600" lvl="1" indent="0">
              <a:lnSpc>
                <a:spcPct val="80000"/>
              </a:lnSpc>
              <a:buSzPts val="2800"/>
              <a:buNone/>
            </a:pPr>
            <a:endParaRPr lang="en-US" sz="1800" dirty="0"/>
          </a:p>
          <a:p>
            <a:pPr marL="228600" lvl="1" indent="0">
              <a:lnSpc>
                <a:spcPct val="80000"/>
              </a:lnSpc>
              <a:buSzPts val="2800"/>
              <a:buNone/>
            </a:pPr>
            <a:r>
              <a:rPr lang="en-US" sz="1800" dirty="0"/>
              <a:t>Cooper, J.O., Heron, T.E., </a:t>
            </a:r>
            <a:r>
              <a:rPr lang="en-US" sz="1800" dirty="0" err="1"/>
              <a:t>Heward</a:t>
            </a:r>
            <a:r>
              <a:rPr lang="en-US" sz="1800" dirty="0"/>
              <a:t>, W.L. (2007). Applied behavior analysis 	(2nd Ed.). Upper Saddle, New Jersey: Pearson. </a:t>
            </a:r>
          </a:p>
          <a:p>
            <a:pPr marL="228600" lvl="1" indent="0">
              <a:lnSpc>
                <a:spcPct val="80000"/>
              </a:lnSpc>
              <a:buSzPts val="2800"/>
              <a:buNone/>
            </a:pPr>
            <a:endParaRPr lang="en-US" sz="1800" dirty="0"/>
          </a:p>
          <a:p>
            <a:pPr marL="228600" lvl="1" indent="0">
              <a:lnSpc>
                <a:spcPct val="80000"/>
              </a:lnSpc>
              <a:buSzPts val="2800"/>
              <a:buNone/>
            </a:pPr>
            <a:endParaRPr lang="en-US" sz="1800" dirty="0"/>
          </a:p>
          <a:p>
            <a:pPr marL="228600" lvl="1" indent="0">
              <a:lnSpc>
                <a:spcPct val="80000"/>
              </a:lnSpc>
              <a:buSzPts val="2800"/>
              <a:buNone/>
            </a:pPr>
            <a:r>
              <a:rPr lang="en-US" sz="2400" dirty="0">
                <a:latin typeface="Century Gothic"/>
                <a:ea typeface="Century Gothic"/>
                <a:cs typeface="Century Gothic"/>
                <a:sym typeface="Century Gothic"/>
              </a:rPr>
              <a:t>	</a:t>
            </a:r>
            <a:endParaRPr dirty="0"/>
          </a:p>
          <a:p>
            <a:pPr marL="0" lvl="0" indent="0" algn="l" rtl="0">
              <a:lnSpc>
                <a:spcPct val="80000"/>
              </a:lnSpc>
              <a:spcBef>
                <a:spcPts val="1200"/>
              </a:spcBef>
              <a:spcAft>
                <a:spcPts val="0"/>
              </a:spcAft>
              <a:buClr>
                <a:schemeClr val="dk1"/>
              </a:buClr>
              <a:buSzPts val="3000"/>
              <a:buNone/>
            </a:pPr>
            <a:endParaRPr sz="3000" dirty="0">
              <a:latin typeface="Century Gothic"/>
              <a:ea typeface="Century Gothic"/>
              <a:cs typeface="Century Gothic"/>
              <a:sym typeface="Century Gothic"/>
            </a:endParaRPr>
          </a:p>
        </p:txBody>
      </p:sp>
    </p:spTree>
    <p:extLst>
      <p:ext uri="{BB962C8B-B14F-4D97-AF65-F5344CB8AC3E}">
        <p14:creationId xmlns:p14="http://schemas.microsoft.com/office/powerpoint/2010/main" val="347864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6">
                                            <p:txEl>
                                              <p:pRg st="1" end="1"/>
                                            </p:txEl>
                                          </p:spTgt>
                                        </p:tgtEl>
                                        <p:attrNameLst>
                                          <p:attrName>style.visibility</p:attrName>
                                        </p:attrNameLst>
                                      </p:cBhvr>
                                      <p:to>
                                        <p:strVal val="visible"/>
                                      </p:to>
                                    </p:set>
                                    <p:anim calcmode="lin" valueType="num">
                                      <p:cBhvr additive="base">
                                        <p:cTn id="7" dur="1000"/>
                                        <p:tgtEl>
                                          <p:spTgt spid="206">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06">
                                            <p:txEl>
                                              <p:pRg st="4" end="4"/>
                                            </p:txEl>
                                          </p:spTgt>
                                        </p:tgtEl>
                                        <p:attrNameLst>
                                          <p:attrName>style.visibility</p:attrName>
                                        </p:attrNameLst>
                                      </p:cBhvr>
                                      <p:to>
                                        <p:strVal val="visible"/>
                                      </p:to>
                                    </p:set>
                                    <p:anim calcmode="lin" valueType="num">
                                      <p:cBhvr additive="base">
                                        <p:cTn id="12" dur="1000"/>
                                        <p:tgtEl>
                                          <p:spTgt spid="206">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5" name="Google Shape;485;p68"/>
          <p:cNvSpPr/>
          <p:nvPr/>
        </p:nvSpPr>
        <p:spPr>
          <a:xfrm>
            <a:off x="0" y="2517422"/>
            <a:ext cx="9156340" cy="43405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6" name="Google Shape;486;p68"/>
          <p:cNvSpPr txBox="1"/>
          <p:nvPr/>
        </p:nvSpPr>
        <p:spPr>
          <a:xfrm>
            <a:off x="38075" y="3048675"/>
            <a:ext cx="9144000" cy="2687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Thank you!</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2400">
                <a:solidFill>
                  <a:schemeClr val="dk1"/>
                </a:solidFill>
                <a:latin typeface="Calibri"/>
                <a:ea typeface="Calibri"/>
                <a:cs typeface="Calibri"/>
                <a:sym typeface="Calibri"/>
              </a:rPr>
              <a:t>Julia Smith, M.Ed., BCBA, LBA</a:t>
            </a:r>
            <a:endParaRPr/>
          </a:p>
          <a:p>
            <a:pPr marL="0" marR="0" lvl="0" indent="0" algn="ctr" rtl="0">
              <a:spcBef>
                <a:spcPts val="0"/>
              </a:spcBef>
              <a:spcAft>
                <a:spcPts val="0"/>
              </a:spcAft>
              <a:buNone/>
            </a:pPr>
            <a:r>
              <a:rPr lang="en-US" sz="2400" u="sng">
                <a:solidFill>
                  <a:schemeClr val="hlink"/>
                </a:solidFill>
                <a:latin typeface="Calibri"/>
                <a:ea typeface="Calibri"/>
                <a:cs typeface="Calibri"/>
                <a:sym typeface="Calibri"/>
                <a:hlinkClick r:id="rId3"/>
              </a:rPr>
              <a:t>julia.smith@abileneisd.org</a:t>
            </a:r>
            <a:endParaRPr sz="2400">
              <a:solidFill>
                <a:schemeClr val="dk1"/>
              </a:solidFill>
              <a:latin typeface="Calibri"/>
              <a:ea typeface="Calibri"/>
              <a:cs typeface="Calibri"/>
              <a:sym typeface="Calibri"/>
            </a:endParaRPr>
          </a:p>
          <a:p>
            <a:pPr marL="0" marR="0" lvl="0" indent="0" algn="ctr" rtl="0">
              <a:spcBef>
                <a:spcPts val="0"/>
              </a:spcBef>
              <a:spcAft>
                <a:spcPts val="0"/>
              </a:spcAft>
              <a:buNone/>
            </a:pPr>
            <a:r>
              <a:rPr lang="en-US" sz="2400">
                <a:solidFill>
                  <a:schemeClr val="dk1"/>
                </a:solidFill>
                <a:latin typeface="Calibri"/>
                <a:ea typeface="Calibri"/>
                <a:cs typeface="Calibri"/>
                <a:sym typeface="Calibri"/>
              </a:rPr>
              <a:t>juliasmith060@gmail.com</a:t>
            </a:r>
            <a:endParaRPr sz="2400">
              <a:solidFill>
                <a:schemeClr val="dk1"/>
              </a:solidFill>
              <a:latin typeface="Calibri"/>
              <a:ea typeface="Calibri"/>
              <a:cs typeface="Calibri"/>
              <a:sym typeface="Calibri"/>
            </a:endParaRPr>
          </a:p>
        </p:txBody>
      </p:sp>
      <p:pic>
        <p:nvPicPr>
          <p:cNvPr id="3" name="Picture 2" descr="A picture containing laying, bed, baby, room&#10;&#10;Description automatically generated">
            <a:extLst>
              <a:ext uri="{FF2B5EF4-FFF2-40B4-BE49-F238E27FC236}">
                <a16:creationId xmlns:a16="http://schemas.microsoft.com/office/drawing/2014/main" id="{0000F593-E16B-4CD7-9597-712EDE6D4828}"/>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1" y="0"/>
            <a:ext cx="9105925" cy="313001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1"/>
          <p:cNvSpPr/>
          <p:nvPr/>
        </p:nvSpPr>
        <p:spPr>
          <a:xfrm>
            <a:off x="0" y="-1"/>
            <a:ext cx="9144000" cy="968188"/>
          </a:xfrm>
          <a:prstGeom prst="rect">
            <a:avLst/>
          </a:prstGeom>
          <a:solidFill>
            <a:srgbClr val="1E4C7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31"/>
          <p:cNvSpPr txBox="1">
            <a:spLocks noGrp="1"/>
          </p:cNvSpPr>
          <p:nvPr>
            <p:ph type="title"/>
          </p:nvPr>
        </p:nvSpPr>
        <p:spPr>
          <a:xfrm>
            <a:off x="169332" y="75296"/>
            <a:ext cx="8827911" cy="892891"/>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Behavior</a:t>
            </a:r>
            <a:endParaRPr/>
          </a:p>
        </p:txBody>
      </p:sp>
      <p:sp>
        <p:nvSpPr>
          <p:cNvPr id="221" name="Google Shape;221;p31"/>
          <p:cNvSpPr txBox="1"/>
          <p:nvPr/>
        </p:nvSpPr>
        <p:spPr>
          <a:xfrm>
            <a:off x="169332" y="2027320"/>
            <a:ext cx="8461507" cy="2893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It is important to define behavior in a way that</a:t>
            </a:r>
            <a:endParaRPr/>
          </a:p>
          <a:p>
            <a:pPr marL="0" marR="0" lvl="0" indent="0" algn="ctr" rtl="0">
              <a:spcBef>
                <a:spcPts val="0"/>
              </a:spcBef>
              <a:spcAft>
                <a:spcPts val="0"/>
              </a:spcAft>
              <a:buNone/>
            </a:pPr>
            <a:endParaRPr sz="140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 describes what it looks like, </a:t>
            </a:r>
            <a:endParaRPr/>
          </a:p>
          <a:p>
            <a:pPr marL="0" marR="0" lvl="0" indent="0" algn="ctr" rtl="0">
              <a:spcBef>
                <a:spcPts val="0"/>
              </a:spcBef>
              <a:spcAft>
                <a:spcPts val="0"/>
              </a:spcAft>
              <a:buNone/>
            </a:pPr>
            <a:endParaRPr sz="140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not what we suspect it means or how we</a:t>
            </a:r>
            <a:endParaRPr/>
          </a:p>
          <a:p>
            <a:pPr marL="0" marR="0" lvl="0" indent="0" algn="ctr" rtl="0">
              <a:spcBef>
                <a:spcPts val="0"/>
              </a:spcBef>
              <a:spcAft>
                <a:spcPts val="0"/>
              </a:spcAft>
              <a:buNone/>
            </a:pPr>
            <a:endParaRPr sz="140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 suspect the person feels.</a:t>
            </a:r>
            <a:endParaRPr/>
          </a:p>
          <a:p>
            <a:pPr marL="457200" marR="0" lvl="1" indent="0" algn="l" rtl="0">
              <a:spcBef>
                <a:spcPts val="0"/>
              </a:spcBef>
              <a:spcAft>
                <a:spcPts val="0"/>
              </a:spcAft>
              <a:buNone/>
            </a:pPr>
            <a:endParaRPr sz="28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4"/>
          <p:cNvSpPr txBox="1"/>
          <p:nvPr/>
        </p:nvSpPr>
        <p:spPr>
          <a:xfrm>
            <a:off x="786384" y="2613817"/>
            <a:ext cx="7772400" cy="211079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dirty="0">
                <a:solidFill>
                  <a:schemeClr val="dk1"/>
                </a:solidFill>
                <a:latin typeface="Calibri"/>
                <a:ea typeface="Calibri"/>
                <a:cs typeface="Calibri"/>
                <a:sym typeface="Calibri"/>
              </a:rPr>
              <a:t>Since the last training, have you thought of new behaviors of concern that you wanted to target for reduction?  How did you decide what you wanted to target?</a:t>
            </a:r>
            <a:endParaRPr sz="32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3200" dirty="0">
              <a:solidFill>
                <a:schemeClr val="dk1"/>
              </a:solidFill>
              <a:latin typeface="Calibri"/>
              <a:ea typeface="Calibri"/>
              <a:cs typeface="Calibri"/>
              <a:sym typeface="Calibri"/>
            </a:endParaRPr>
          </a:p>
        </p:txBody>
      </p:sp>
      <p:sp>
        <p:nvSpPr>
          <p:cNvPr id="243" name="Google Shape;243;p34"/>
          <p:cNvSpPr/>
          <p:nvPr/>
        </p:nvSpPr>
        <p:spPr>
          <a:xfrm>
            <a:off x="3511552" y="1548613"/>
            <a:ext cx="1930337"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u="sng">
                <a:solidFill>
                  <a:schemeClr val="dk1"/>
                </a:solidFill>
                <a:latin typeface="Calibri"/>
                <a:ea typeface="Calibri"/>
                <a:cs typeface="Calibri"/>
                <a:sym typeface="Calibri"/>
              </a:rPr>
              <a:t>Discussion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5"/>
          <p:cNvSpPr/>
          <p:nvPr/>
        </p:nvSpPr>
        <p:spPr>
          <a:xfrm>
            <a:off x="0" y="-1"/>
            <a:ext cx="9144000" cy="968100"/>
          </a:xfrm>
          <a:prstGeom prst="rect">
            <a:avLst/>
          </a:prstGeom>
          <a:solidFill>
            <a:srgbClr val="1E4C7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35"/>
          <p:cNvSpPr txBox="1">
            <a:spLocks noGrp="1"/>
          </p:cNvSpPr>
          <p:nvPr>
            <p:ph type="title"/>
          </p:nvPr>
        </p:nvSpPr>
        <p:spPr>
          <a:xfrm>
            <a:off x="169332" y="75296"/>
            <a:ext cx="8827800" cy="8928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Calibri"/>
              <a:buNone/>
            </a:pPr>
            <a:r>
              <a:rPr lang="en-US" sz="3600">
                <a:solidFill>
                  <a:schemeClr val="lt1"/>
                </a:solidFill>
              </a:rPr>
              <a:t>Identifying Behavior to Target for Reduction</a:t>
            </a:r>
            <a:endParaRPr/>
          </a:p>
        </p:txBody>
      </p:sp>
      <p:sp>
        <p:nvSpPr>
          <p:cNvPr id="250" name="Google Shape;250;p35"/>
          <p:cNvSpPr txBox="1"/>
          <p:nvPr/>
        </p:nvSpPr>
        <p:spPr>
          <a:xfrm>
            <a:off x="169325" y="2027325"/>
            <a:ext cx="8461500" cy="2976000"/>
          </a:xfrm>
          <a:prstGeom prst="rect">
            <a:avLst/>
          </a:prstGeom>
          <a:noFill/>
          <a:ln>
            <a:noFill/>
          </a:ln>
        </p:spPr>
        <p:txBody>
          <a:bodyPr spcFirstLastPara="1" wrap="square" lIns="91425" tIns="45700" rIns="91425" bIns="45700" anchor="t" anchorCtr="0">
            <a:noAutofit/>
          </a:bodyPr>
          <a:lstStyle/>
          <a:p>
            <a:pPr marL="342900" lvl="0" indent="-330200" algn="l" rtl="0">
              <a:lnSpc>
                <a:spcPct val="15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Behavior that is dangerous to child or others</a:t>
            </a:r>
            <a:endParaRPr sz="2200">
              <a:solidFill>
                <a:schemeClr val="dk1"/>
              </a:solidFill>
              <a:latin typeface="Calibri"/>
              <a:ea typeface="Calibri"/>
              <a:cs typeface="Calibri"/>
              <a:sym typeface="Calibri"/>
            </a:endParaRPr>
          </a:p>
          <a:p>
            <a:pPr marL="342900" lvl="0" indent="-330200" algn="l" rtl="0">
              <a:lnSpc>
                <a:spcPct val="15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Behavior that interferes with participation in meaningful activities</a:t>
            </a:r>
            <a:endParaRPr sz="2200">
              <a:solidFill>
                <a:schemeClr val="dk1"/>
              </a:solidFill>
              <a:latin typeface="Calibri"/>
              <a:ea typeface="Calibri"/>
              <a:cs typeface="Calibri"/>
              <a:sym typeface="Calibri"/>
            </a:endParaRPr>
          </a:p>
          <a:p>
            <a:pPr marL="342900" lvl="0" indent="-330200" algn="l" rtl="0">
              <a:lnSpc>
                <a:spcPct val="15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Behavior that disrupts others and prevents them from participating in meaningful activities</a:t>
            </a:r>
            <a:endParaRPr sz="2200">
              <a:solidFill>
                <a:schemeClr val="dk1"/>
              </a:solidFill>
              <a:latin typeface="Calibri"/>
              <a:ea typeface="Calibri"/>
              <a:cs typeface="Calibri"/>
              <a:sym typeface="Calibri"/>
            </a:endParaRPr>
          </a:p>
          <a:p>
            <a:pPr marL="342900" lvl="0" indent="-330200" algn="l" rtl="0">
              <a:lnSpc>
                <a:spcPct val="15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Behavior that is stigmatizing (likely to prevent a child from being included)</a:t>
            </a:r>
            <a:endParaRPr sz="2200">
              <a:solidFill>
                <a:schemeClr val="dk1"/>
              </a:solidFill>
              <a:latin typeface="Calibri"/>
              <a:ea typeface="Calibri"/>
              <a:cs typeface="Calibri"/>
              <a:sym typeface="Calibri"/>
            </a:endParaRPr>
          </a:p>
          <a:p>
            <a:pPr marL="457200" marR="0" lvl="1" indent="0" algn="l" rtl="0">
              <a:spcBef>
                <a:spcPts val="0"/>
              </a:spcBef>
              <a:spcAft>
                <a:spcPts val="0"/>
              </a:spcAft>
              <a:buNone/>
            </a:pPr>
            <a:endParaRPr sz="2800" b="0" i="0" u="none" strike="noStrike" cap="none">
              <a:solidFill>
                <a:schemeClr val="dk1"/>
              </a:solidFill>
              <a:latin typeface="Century Gothic"/>
              <a:ea typeface="Century Gothic"/>
              <a:cs typeface="Century Gothic"/>
              <a:sym typeface="Century Gothic"/>
            </a:endParaRPr>
          </a:p>
        </p:txBody>
      </p:sp>
      <p:pic>
        <p:nvPicPr>
          <p:cNvPr id="251" name="Google Shape;251;p35"/>
          <p:cNvPicPr preferRelativeResize="0"/>
          <p:nvPr/>
        </p:nvPicPr>
        <p:blipFill>
          <a:blip r:embed="rId3">
            <a:alphaModFix/>
          </a:blip>
          <a:stretch>
            <a:fillRect/>
          </a:stretch>
        </p:blipFill>
        <p:spPr>
          <a:xfrm>
            <a:off x="4641275" y="5003325"/>
            <a:ext cx="3276600" cy="1400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6"/>
          <p:cNvSpPr/>
          <p:nvPr/>
        </p:nvSpPr>
        <p:spPr>
          <a:xfrm>
            <a:off x="609685" y="1268741"/>
            <a:ext cx="7924500" cy="1815900"/>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Not all unusual or annoying behavior needs to be targeted for reduction</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Junk behavior</a:t>
            </a:r>
            <a:endParaRPr/>
          </a:p>
        </p:txBody>
      </p:sp>
      <p:pic>
        <p:nvPicPr>
          <p:cNvPr id="257" name="Google Shape;257;p36"/>
          <p:cNvPicPr preferRelativeResize="0"/>
          <p:nvPr/>
        </p:nvPicPr>
        <p:blipFill>
          <a:blip r:embed="rId3">
            <a:alphaModFix/>
          </a:blip>
          <a:stretch>
            <a:fillRect/>
          </a:stretch>
        </p:blipFill>
        <p:spPr>
          <a:xfrm>
            <a:off x="4786024" y="3084650"/>
            <a:ext cx="3256550" cy="3213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mt="90000"/>
          </a:blip>
          <a:stretch>
            <a:fillRect/>
          </a:stretch>
        </a:blipFill>
        <a:effectLst/>
      </p:bgPr>
    </p:bg>
    <p:spTree>
      <p:nvGrpSpPr>
        <p:cNvPr id="1" name="Shape 276"/>
        <p:cNvGrpSpPr/>
        <p:nvPr/>
      </p:nvGrpSpPr>
      <p:grpSpPr>
        <a:xfrm>
          <a:off x="0" y="0"/>
          <a:ext cx="0" cy="0"/>
          <a:chOff x="0" y="0"/>
          <a:chExt cx="0" cy="0"/>
        </a:xfrm>
      </p:grpSpPr>
      <p:sp>
        <p:nvSpPr>
          <p:cNvPr id="277" name="Google Shape;277;p39"/>
          <p:cNvSpPr txBox="1"/>
          <p:nvPr/>
        </p:nvSpPr>
        <p:spPr>
          <a:xfrm>
            <a:off x="0" y="2464641"/>
            <a:ext cx="9144000"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a:solidFill>
                  <a:schemeClr val="accent1"/>
                </a:solidFill>
                <a:latin typeface="Calibri"/>
                <a:ea typeface="Calibri"/>
                <a:cs typeface="Calibri"/>
                <a:sym typeface="Calibri"/>
              </a:rPr>
              <a:t>The Functions of Behavior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3"/>
          <p:cNvSpPr/>
          <p:nvPr/>
        </p:nvSpPr>
        <p:spPr>
          <a:xfrm>
            <a:off x="0" y="-1"/>
            <a:ext cx="9144000" cy="968188"/>
          </a:xfrm>
          <a:prstGeom prst="rect">
            <a:avLst/>
          </a:prstGeom>
          <a:solidFill>
            <a:srgbClr val="1E4C7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0" name="Google Shape;300;p43"/>
          <p:cNvSpPr txBox="1">
            <a:spLocks noGrp="1"/>
          </p:cNvSpPr>
          <p:nvPr>
            <p:ph type="title"/>
          </p:nvPr>
        </p:nvSpPr>
        <p:spPr>
          <a:xfrm>
            <a:off x="169332" y="75296"/>
            <a:ext cx="8827911" cy="892891"/>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The Functions of Behavior</a:t>
            </a:r>
            <a:endParaRPr/>
          </a:p>
        </p:txBody>
      </p:sp>
      <p:sp>
        <p:nvSpPr>
          <p:cNvPr id="301" name="Google Shape;301;p43"/>
          <p:cNvSpPr txBox="1"/>
          <p:nvPr/>
        </p:nvSpPr>
        <p:spPr>
          <a:xfrm>
            <a:off x="507618" y="2812150"/>
            <a:ext cx="8151337"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All behavior serves a purpose</a:t>
            </a:r>
            <a:endParaRPr/>
          </a:p>
          <a:p>
            <a:pPr marL="0" marR="0" lvl="0" indent="0" algn="ctr" rtl="0">
              <a:spcBef>
                <a:spcPts val="0"/>
              </a:spcBef>
              <a:spcAft>
                <a:spcPts val="0"/>
              </a:spcAft>
              <a:buNone/>
            </a:pPr>
            <a:r>
              <a:rPr lang="en-US" sz="4000">
                <a:solidFill>
                  <a:schemeClr val="dk1"/>
                </a:solidFill>
                <a:latin typeface="Calibri"/>
                <a:ea typeface="Calibri"/>
                <a:cs typeface="Calibri"/>
                <a:sym typeface="Calibri"/>
              </a:rPr>
              <a:t>for the person who does it</a:t>
            </a:r>
            <a:endParaRPr/>
          </a:p>
        </p:txBody>
      </p:sp>
    </p:spTree>
  </p:cSld>
  <p:clrMapOvr>
    <a:masterClrMapping/>
  </p:clrMapOvr>
</p:sld>
</file>

<file path=ppt/theme/theme1.xml><?xml version="1.0" encoding="utf-8"?>
<a:theme xmlns:a="http://schemas.openxmlformats.org/drawingml/2006/main" name="Theme1">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1447</Words>
  <Application>Microsoft Office PowerPoint</Application>
  <PresentationFormat>On-screen Show (4:3)</PresentationFormat>
  <Paragraphs>206</Paragraphs>
  <Slides>38</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Lato</vt:lpstr>
      <vt:lpstr>Arial</vt:lpstr>
      <vt:lpstr>Calibri Light</vt:lpstr>
      <vt:lpstr>Calibri</vt:lpstr>
      <vt:lpstr>Century Gothic Regular</vt:lpstr>
      <vt:lpstr>Century Gothic</vt:lpstr>
      <vt:lpstr>Theme1</vt:lpstr>
      <vt:lpstr>PowerPoint Presentation</vt:lpstr>
      <vt:lpstr>Today’s Objectives</vt:lpstr>
      <vt:lpstr>Behavior</vt:lpstr>
      <vt:lpstr>Behavior</vt:lpstr>
      <vt:lpstr>PowerPoint Presentation</vt:lpstr>
      <vt:lpstr>Identifying Behavior to Target for Reduction</vt:lpstr>
      <vt:lpstr>PowerPoint Presentation</vt:lpstr>
      <vt:lpstr>PowerPoint Presentation</vt:lpstr>
      <vt:lpstr>The Functions of Behavior</vt:lpstr>
      <vt:lpstr>The Functions of Behavior</vt:lpstr>
      <vt:lpstr>The 4 Functions of Behavior</vt:lpstr>
      <vt:lpstr>The 4 Functions of Behavior</vt:lpstr>
      <vt:lpstr>The Functions of Behavior</vt:lpstr>
      <vt:lpstr>Attention</vt:lpstr>
      <vt:lpstr>Access to Items</vt:lpstr>
      <vt:lpstr>Avoidance/Escape</vt:lpstr>
      <vt:lpstr>Automatic</vt:lpstr>
      <vt:lpstr>PowerPoint Presentation</vt:lpstr>
      <vt:lpstr>The Behavioral Event</vt:lpstr>
      <vt:lpstr>ABC Recording</vt:lpstr>
      <vt:lpstr>ABC Analysis</vt:lpstr>
      <vt:lpstr>ABC Analysis</vt:lpstr>
      <vt:lpstr>Function Based Interventions</vt:lpstr>
      <vt:lpstr>PowerPoint Presentation</vt:lpstr>
      <vt:lpstr>Antecedent Interventions</vt:lpstr>
      <vt:lpstr>PowerPoint Presentation</vt:lpstr>
      <vt:lpstr>PowerPoint Presentation</vt:lpstr>
      <vt:lpstr>Behavior that functions to Gain Attention</vt:lpstr>
      <vt:lpstr>PowerPoint Presentation</vt:lpstr>
      <vt:lpstr>PowerPoint Presentation</vt:lpstr>
      <vt:lpstr>Behavior that functions to Gain Access to Items / Activities </vt:lpstr>
      <vt:lpstr>PowerPoint Presentation</vt:lpstr>
      <vt:lpstr>PowerPoint Presentation</vt:lpstr>
      <vt:lpstr>Behavior that functions to Escape or Avoid Demands </vt:lpstr>
      <vt:lpstr>PowerPoint Presentation</vt:lpstr>
      <vt:lpstr>Behavior that functions to Provide or Alter Sensory Input </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Julia A</dc:creator>
  <cp:lastModifiedBy>Smith, Julia A</cp:lastModifiedBy>
  <cp:revision>10</cp:revision>
  <dcterms:modified xsi:type="dcterms:W3CDTF">2020-11-05T15:35:57Z</dcterms:modified>
</cp:coreProperties>
</file>